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52" r:id="rId1"/>
  </p:sldMasterIdLst>
  <p:notesMasterIdLst>
    <p:notesMasterId r:id="rId44"/>
  </p:notesMasterIdLst>
  <p:sldIdLst>
    <p:sldId id="303" r:id="rId2"/>
    <p:sldId id="313" r:id="rId3"/>
    <p:sldId id="258" r:id="rId4"/>
    <p:sldId id="314" r:id="rId5"/>
    <p:sldId id="257" r:id="rId6"/>
    <p:sldId id="295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96" r:id="rId15"/>
    <p:sldId id="268" r:id="rId16"/>
    <p:sldId id="297" r:id="rId17"/>
    <p:sldId id="270" r:id="rId18"/>
    <p:sldId id="271" r:id="rId19"/>
    <p:sldId id="272" r:id="rId20"/>
    <p:sldId id="273" r:id="rId21"/>
    <p:sldId id="274" r:id="rId22"/>
    <p:sldId id="299" r:id="rId23"/>
    <p:sldId id="306" r:id="rId24"/>
    <p:sldId id="300" r:id="rId25"/>
    <p:sldId id="301" r:id="rId26"/>
    <p:sldId id="302" r:id="rId27"/>
    <p:sldId id="280" r:id="rId28"/>
    <p:sldId id="309" r:id="rId29"/>
    <p:sldId id="311" r:id="rId30"/>
    <p:sldId id="304" r:id="rId31"/>
    <p:sldId id="283" r:id="rId32"/>
    <p:sldId id="284" r:id="rId33"/>
    <p:sldId id="305" r:id="rId34"/>
    <p:sldId id="310" r:id="rId35"/>
    <p:sldId id="286" r:id="rId36"/>
    <p:sldId id="287" r:id="rId37"/>
    <p:sldId id="288" r:id="rId38"/>
    <p:sldId id="307" r:id="rId39"/>
    <p:sldId id="290" r:id="rId40"/>
    <p:sldId id="291" r:id="rId41"/>
    <p:sldId id="292" r:id="rId42"/>
    <p:sldId id="30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6" autoAdjust="0"/>
    <p:restoredTop sz="94485" autoAdjust="0"/>
  </p:normalViewPr>
  <p:slideViewPr>
    <p:cSldViewPr snapToGrid="0">
      <p:cViewPr varScale="1">
        <p:scale>
          <a:sx n="83" d="100"/>
          <a:sy n="83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52F84-78BA-467E-92CE-C890CE2CE9B9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13D3A-6FAA-4623-B2D9-7D31EC34C060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30366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3D3A-6FAA-4623-B2D9-7D31EC34C060}" type="slidenum">
              <a:rPr lang="en-IN" smtClean="0"/>
              <a:t>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16094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3D3A-6FAA-4623-B2D9-7D31EC34C060}" type="slidenum">
              <a:rPr lang="en-IN" smtClean="0"/>
              <a:t>12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33456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3D3A-6FAA-4623-B2D9-7D31EC34C060}" type="slidenum">
              <a:rPr lang="en-IN" smtClean="0"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46503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3D3A-6FAA-4623-B2D9-7D31EC34C060}" type="slidenum">
              <a:rPr lang="en-IN" smtClean="0"/>
              <a:t>27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6933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3D3A-6FAA-4623-B2D9-7D31EC34C060}" type="slidenum">
              <a:rPr lang="en-IN" smtClean="0"/>
              <a:t>28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82473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3D3A-6FAA-4623-B2D9-7D31EC34C060}" type="slidenum">
              <a:rPr lang="en-IN" smtClean="0"/>
              <a:t>29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25209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54307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704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96009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5660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85585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54058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7780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98452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7828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812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17051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93037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8376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66133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2177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5062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5894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3C1486F-8CB2-4EB9-82C5-895D8B2CC3A3}" type="datetimeFigureOut">
              <a:rPr lang="en-IN" smtClean="0"/>
              <a:t>31/12/2021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D5DDAE0-16EC-4C77-82D4-F031E6C2300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5621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  <p:sldLayoutId id="2147484464" r:id="rId12"/>
    <p:sldLayoutId id="2147484465" r:id="rId13"/>
    <p:sldLayoutId id="2147484466" r:id="rId14"/>
    <p:sldLayoutId id="2147484467" r:id="rId15"/>
    <p:sldLayoutId id="2147484468" r:id="rId16"/>
    <p:sldLayoutId id="214748446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11" Type="http://schemas.openxmlformats.org/officeDocument/2006/relationships/image" Target="../media/image98.pn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jpeg"/><Relationship Id="rId5" Type="http://schemas.openxmlformats.org/officeDocument/2006/relationships/image" Target="../media/image139.JP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jpeg"/><Relationship Id="rId5" Type="http://schemas.openxmlformats.org/officeDocument/2006/relationships/image" Target="../media/image147.jpg"/><Relationship Id="rId4" Type="http://schemas.openxmlformats.org/officeDocument/2006/relationships/image" Target="../media/image1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jpeg"/><Relationship Id="rId11" Type="http://schemas.openxmlformats.org/officeDocument/2006/relationships/image" Target="../media/image160.jpe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10" Type="http://schemas.openxmlformats.org/officeDocument/2006/relationships/image" Target="../media/image169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4.jpeg"/><Relationship Id="rId11" Type="http://schemas.openxmlformats.org/officeDocument/2006/relationships/image" Target="../media/image179.png"/><Relationship Id="rId5" Type="http://schemas.openxmlformats.org/officeDocument/2006/relationships/image" Target="../media/image173.jpeg"/><Relationship Id="rId10" Type="http://schemas.openxmlformats.org/officeDocument/2006/relationships/image" Target="../media/image178.jpeg"/><Relationship Id="rId4" Type="http://schemas.openxmlformats.org/officeDocument/2006/relationships/image" Target="../media/image172.jpeg"/><Relationship Id="rId9" Type="http://schemas.openxmlformats.org/officeDocument/2006/relationships/image" Target="../media/image17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g"/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9.jpeg"/><Relationship Id="rId11" Type="http://schemas.openxmlformats.org/officeDocument/2006/relationships/image" Target="../media/image194.jpg"/><Relationship Id="rId5" Type="http://schemas.openxmlformats.org/officeDocument/2006/relationships/image" Target="../media/image188.jpeg"/><Relationship Id="rId10" Type="http://schemas.openxmlformats.org/officeDocument/2006/relationships/image" Target="../media/image193.jpg"/><Relationship Id="rId4" Type="http://schemas.openxmlformats.org/officeDocument/2006/relationships/image" Target="../media/image187.jpeg"/><Relationship Id="rId9" Type="http://schemas.openxmlformats.org/officeDocument/2006/relationships/image" Target="../media/image1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8.jpeg"/><Relationship Id="rId5" Type="http://schemas.openxmlformats.org/officeDocument/2006/relationships/image" Target="../media/image197.jpg"/><Relationship Id="rId4" Type="http://schemas.openxmlformats.org/officeDocument/2006/relationships/image" Target="../media/image19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4.jpeg"/><Relationship Id="rId11" Type="http://schemas.openxmlformats.org/officeDocument/2006/relationships/image" Target="../media/image209.jpeg"/><Relationship Id="rId5" Type="http://schemas.openxmlformats.org/officeDocument/2006/relationships/image" Target="../media/image203.jpeg"/><Relationship Id="rId10" Type="http://schemas.openxmlformats.org/officeDocument/2006/relationships/image" Target="../media/image208.jpeg"/><Relationship Id="rId4" Type="http://schemas.openxmlformats.org/officeDocument/2006/relationships/image" Target="../media/image202.jpeg"/><Relationship Id="rId9" Type="http://schemas.openxmlformats.org/officeDocument/2006/relationships/image" Target="../media/image20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3" Type="http://schemas.openxmlformats.org/officeDocument/2006/relationships/image" Target="../media/image211.jpeg"/><Relationship Id="rId7" Type="http://schemas.openxmlformats.org/officeDocument/2006/relationships/image" Target="../media/image215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4.jpeg"/><Relationship Id="rId5" Type="http://schemas.openxmlformats.org/officeDocument/2006/relationships/image" Target="../media/image213.jpg"/><Relationship Id="rId4" Type="http://schemas.openxmlformats.org/officeDocument/2006/relationships/image" Target="../media/image212.jpg"/><Relationship Id="rId9" Type="http://schemas.openxmlformats.org/officeDocument/2006/relationships/image" Target="../media/image2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3" Type="http://schemas.openxmlformats.org/officeDocument/2006/relationships/image" Target="../media/image222.jpeg"/><Relationship Id="rId7" Type="http://schemas.openxmlformats.org/officeDocument/2006/relationships/image" Target="../media/image226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10" Type="http://schemas.openxmlformats.org/officeDocument/2006/relationships/image" Target="../media/image229.jpeg"/><Relationship Id="rId4" Type="http://schemas.openxmlformats.org/officeDocument/2006/relationships/image" Target="../media/image223.jpeg"/><Relationship Id="rId9" Type="http://schemas.openxmlformats.org/officeDocument/2006/relationships/image" Target="../media/image22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4.jpeg"/><Relationship Id="rId11" Type="http://schemas.openxmlformats.org/officeDocument/2006/relationships/image" Target="../media/image239.jpeg"/><Relationship Id="rId5" Type="http://schemas.openxmlformats.org/officeDocument/2006/relationships/image" Target="../media/image233.jpeg"/><Relationship Id="rId10" Type="http://schemas.openxmlformats.org/officeDocument/2006/relationships/image" Target="../media/image238.jpeg"/><Relationship Id="rId4" Type="http://schemas.openxmlformats.org/officeDocument/2006/relationships/image" Target="../media/image232.jpeg"/><Relationship Id="rId9" Type="http://schemas.openxmlformats.org/officeDocument/2006/relationships/image" Target="../media/image2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eg"/><Relationship Id="rId3" Type="http://schemas.openxmlformats.org/officeDocument/2006/relationships/image" Target="../media/image243.jpeg"/><Relationship Id="rId7" Type="http://schemas.openxmlformats.org/officeDocument/2006/relationships/image" Target="../media/image247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6.jpeg"/><Relationship Id="rId5" Type="http://schemas.openxmlformats.org/officeDocument/2006/relationships/image" Target="../media/image245.jpeg"/><Relationship Id="rId10" Type="http://schemas.openxmlformats.org/officeDocument/2006/relationships/image" Target="../media/image250.jpg"/><Relationship Id="rId4" Type="http://schemas.openxmlformats.org/officeDocument/2006/relationships/image" Target="../media/image244.jpeg"/><Relationship Id="rId9" Type="http://schemas.openxmlformats.org/officeDocument/2006/relationships/image" Target="../media/image2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jpg"/><Relationship Id="rId3" Type="http://schemas.openxmlformats.org/officeDocument/2006/relationships/image" Target="../media/image254.jpeg"/><Relationship Id="rId7" Type="http://schemas.openxmlformats.org/officeDocument/2006/relationships/image" Target="../media/image258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7.jpg"/><Relationship Id="rId5" Type="http://schemas.openxmlformats.org/officeDocument/2006/relationships/image" Target="../media/image256.jpeg"/><Relationship Id="rId10" Type="http://schemas.openxmlformats.org/officeDocument/2006/relationships/image" Target="../media/image261.jpeg"/><Relationship Id="rId4" Type="http://schemas.openxmlformats.org/officeDocument/2006/relationships/image" Target="../media/image255.jpg"/><Relationship Id="rId9" Type="http://schemas.openxmlformats.org/officeDocument/2006/relationships/image" Target="../media/image2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3" Type="http://schemas.openxmlformats.org/officeDocument/2006/relationships/image" Target="../media/image266.jpeg"/><Relationship Id="rId7" Type="http://schemas.openxmlformats.org/officeDocument/2006/relationships/image" Target="../media/image270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9.jpeg"/><Relationship Id="rId11" Type="http://schemas.openxmlformats.org/officeDocument/2006/relationships/image" Target="../media/image274.jpeg"/><Relationship Id="rId5" Type="http://schemas.openxmlformats.org/officeDocument/2006/relationships/image" Target="../media/image268.jpeg"/><Relationship Id="rId10" Type="http://schemas.openxmlformats.org/officeDocument/2006/relationships/image" Target="../media/image273.jpg"/><Relationship Id="rId4" Type="http://schemas.openxmlformats.org/officeDocument/2006/relationships/image" Target="../media/image267.jpeg"/><Relationship Id="rId9" Type="http://schemas.openxmlformats.org/officeDocument/2006/relationships/image" Target="../media/image2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jpeg"/><Relationship Id="rId3" Type="http://schemas.openxmlformats.org/officeDocument/2006/relationships/image" Target="../media/image278.jpeg"/><Relationship Id="rId7" Type="http://schemas.openxmlformats.org/officeDocument/2006/relationships/image" Target="../media/image282.jpe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1.jpeg"/><Relationship Id="rId11" Type="http://schemas.openxmlformats.org/officeDocument/2006/relationships/image" Target="../media/image286.jpeg"/><Relationship Id="rId5" Type="http://schemas.openxmlformats.org/officeDocument/2006/relationships/image" Target="../media/image280.jpeg"/><Relationship Id="rId10" Type="http://schemas.openxmlformats.org/officeDocument/2006/relationships/image" Target="../media/image285.jpeg"/><Relationship Id="rId4" Type="http://schemas.openxmlformats.org/officeDocument/2006/relationships/image" Target="../media/image279.jpeg"/><Relationship Id="rId9" Type="http://schemas.openxmlformats.org/officeDocument/2006/relationships/image" Target="../media/image28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606232" y="319237"/>
            <a:ext cx="7257327" cy="9541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Franklin Gothic Medium" panose="020B0603020102020204" pitchFamily="34" charset="0"/>
              </a:rPr>
              <a:t>CHAPTERS / CENTRES </a:t>
            </a:r>
          </a:p>
          <a:p>
            <a:pPr algn="ctr"/>
            <a:r>
              <a:rPr lang="en-IN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Franklin Gothic Medium" panose="020B0603020102020204" pitchFamily="34" charset="0"/>
              </a:rPr>
              <a:t>MANAGING COMMITTEE PRESENTATION</a:t>
            </a:r>
            <a:endParaRPr lang="en-IN" sz="2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Franklin Gothic Medium" panose="020B0603020102020204" pitchFamily="34" charset="0"/>
            </a:endParaRPr>
          </a:p>
        </p:txBody>
      </p:sp>
      <p:pic>
        <p:nvPicPr>
          <p:cNvPr id="1026" name="Picture 2" descr="Management Committe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5396"/>
            <a:ext cx="12191999" cy="463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395946"/>
            <a:ext cx="3483980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1600" dirty="0" smtClean="0">
                <a:ln w="0"/>
                <a:solidFill>
                  <a:schemeClr val="accent1"/>
                </a:solidFill>
                <a:effectLst/>
                <a:latin typeface="Franklin Gothic Medium" panose="020B0603020102020204" pitchFamily="34" charset="0"/>
              </a:rPr>
              <a:t>Presented By – Ms. </a:t>
            </a:r>
            <a:r>
              <a:rPr lang="en-IN" sz="1600" dirty="0" err="1" smtClean="0">
                <a:ln w="0"/>
                <a:solidFill>
                  <a:schemeClr val="accent1"/>
                </a:solidFill>
                <a:effectLst/>
                <a:latin typeface="Franklin Gothic Medium" panose="020B0603020102020204" pitchFamily="34" charset="0"/>
              </a:rPr>
              <a:t>Sneha</a:t>
            </a:r>
            <a:r>
              <a:rPr lang="en-IN" sz="1600" dirty="0" smtClean="0">
                <a:ln w="0"/>
                <a:solidFill>
                  <a:schemeClr val="accent1"/>
                </a:solidFill>
                <a:effectLst/>
                <a:latin typeface="Franklin Gothic Medium" panose="020B0603020102020204" pitchFamily="34" charset="0"/>
              </a:rPr>
              <a:t> Bharti</a:t>
            </a:r>
            <a:endParaRPr lang="en-IN" sz="1600" dirty="0">
              <a:ln w="0"/>
              <a:solidFill>
                <a:schemeClr val="accent1"/>
              </a:solidFill>
              <a:effectLst/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645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CHAROTAR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76044" y="3863330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471880" y="3863330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526059"/>
            <a:ext cx="272415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Patel,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Yantra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Portfolio - Weather Report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97128 - 52834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aatish3097@gmail.com</a:t>
            </a:r>
          </a:p>
        </p:txBody>
      </p:sp>
      <p:sp>
        <p:nvSpPr>
          <p:cNvPr id="3" name="Rectangle 2"/>
          <p:cNvSpPr/>
          <p:nvPr/>
        </p:nvSpPr>
        <p:spPr>
          <a:xfrm>
            <a:off x="7508843" y="2526059"/>
            <a:ext cx="215265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Gopal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Patel,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Press - Media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70692 - 49499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gopalpatel35@gmail.com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9938119" y="2514484"/>
            <a:ext cx="212979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Snehal Patel,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99789 - 99955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akiramarbles@gmail.com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2564525" y="5793464"/>
            <a:ext cx="25755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Devyani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Shrivastava,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94090 - 11211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ar.devyanishrivastava@gmail.com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4858" y="5793464"/>
            <a:ext cx="21766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Rachita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Patel,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99250 - 08888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design@ergodnovate.com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2411356" y="2526059"/>
            <a:ext cx="28686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Mrunal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Patel,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Protocol - Compliances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95379 - 40431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Mrunal_patel99@yahoo.in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9829" y="2526059"/>
            <a:ext cx="263730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Nirav Vaghela, IPC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99250 - 48440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yaam.architects@gmail.com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9" y="651511"/>
            <a:ext cx="2212501" cy="190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205" y="651511"/>
            <a:ext cx="2219539" cy="190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51" y="3809939"/>
            <a:ext cx="2234405" cy="1958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33" y="590130"/>
            <a:ext cx="2219540" cy="19987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62" y="663086"/>
            <a:ext cx="2234408" cy="1915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0" y="3863330"/>
            <a:ext cx="2301859" cy="1983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s://www.iiid.in/files/upload_photo/5fa93c573f60f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071" y="673201"/>
            <a:ext cx="2243589" cy="1883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26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COIMBATORE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1" y="637500"/>
            <a:ext cx="2181023" cy="189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165122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6095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2" name="Rectangle 11"/>
          <p:cNvSpPr/>
          <p:nvPr/>
        </p:nvSpPr>
        <p:spPr>
          <a:xfrm>
            <a:off x="7358876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5122" y="387899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41220" y="387899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60958" y="387899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58876" y="387899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63039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75679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104175" y="2532154"/>
            <a:ext cx="272415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err="1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Geetha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Rani,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err="1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Calender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Current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Affairs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98428 - 71873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ar_geethakarthikeyan@yahoo.com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493698" y="2532154"/>
            <a:ext cx="245803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err="1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Arun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1200" dirty="0" err="1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Prakashan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9443020302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arunandassociates@gmail.com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61247" y="2532154"/>
            <a:ext cx="250316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err="1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Marappan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1200" dirty="0" err="1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Bhuvanasundar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IPC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98430 - 11995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ssarchcbe@gmail.com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442257" y="2532154"/>
            <a:ext cx="227773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err="1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Rajan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1200" dirty="0" err="1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Bathija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98430 - 30623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mrlightcbe@gmail.com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397219" y="2532154"/>
            <a:ext cx="30687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err="1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Rajagopalan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1200" dirty="0" err="1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Kumaranguru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N" sz="1200" dirty="0" err="1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Hon.Sec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1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- Records </a:t>
            </a:r>
            <a:r>
              <a:rPr lang="en-IN" sz="11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Constitution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91596 - 89163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gopal.rho@gmail.com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375" y="5790384"/>
            <a:ext cx="250744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err="1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Jayashree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S, Treasurer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- Finance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Corporates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96009 - 29209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studio29@gmail.com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726140" y="5790384"/>
            <a:ext cx="19938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err="1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Sasi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Kumar A,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98946 - 59698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ar.sasi@gmail.com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125113" y="5790384"/>
            <a:ext cx="19938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err="1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Nirmal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1200" dirty="0" err="1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Meethalal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99523 - 07025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nirmalrinku@gmail.com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196973" y="5790384"/>
            <a:ext cx="259520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 </a:t>
            </a:r>
            <a:r>
              <a:rPr lang="en-IN" sz="1200" dirty="0" err="1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Sridevi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97877 - 22322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architectsridevi2014@gmail.com</a:t>
            </a:r>
          </a:p>
        </p:txBody>
      </p:sp>
      <p:pic>
        <p:nvPicPr>
          <p:cNvPr id="6146" name="Picture 2" descr="https://www.iiid.in/files/upload_photo/5f7875cb9f0b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068" y="669308"/>
            <a:ext cx="2280878" cy="1935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iiid.in/files/upload_photo/5f7873f49ac7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" y="3867418"/>
            <a:ext cx="2386622" cy="19893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iiid.in/files/upload_photo/5f7875454cf0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300" y="657848"/>
            <a:ext cx="2286591" cy="1935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ww.iiid.in/files/upload_photo/5f78766b7228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74" y="3855382"/>
            <a:ext cx="2212623" cy="19465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07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CHANDIGARH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6571089" y="3911521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1969589" y="721668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8042063" y="721668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67" name="Rectangle 66"/>
          <p:cNvSpPr/>
          <p:nvPr/>
        </p:nvSpPr>
        <p:spPr>
          <a:xfrm>
            <a:off x="5100116" y="721668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3534852" y="3911521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83069" y="2585011"/>
            <a:ext cx="21869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Ashima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Vashisht,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Calendar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Current Affairs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98147 - 11077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Iiidchandigarh@gmail.com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17120" y="2585011"/>
            <a:ext cx="210693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Sudha Ojha, Hon.Sec.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98145 - 12037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sudhaojha11@gmail.com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31574" y="2585011"/>
            <a:ext cx="212717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Harmeet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Singh,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99155 - 28999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Coolways.chd@gmail.com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71089" y="5773311"/>
            <a:ext cx="234781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Manuj Shardia, MC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98168 - 01919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architectmanuj@gmail.com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38578" y="5773311"/>
            <a:ext cx="253931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Harleen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Virk,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Education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CEP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98148 - 10050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harleenvirk1001@yahoo.co.in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16" y="660634"/>
            <a:ext cx="2209862" cy="19340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68" y="662940"/>
            <a:ext cx="2199362" cy="1931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88" y="3862157"/>
            <a:ext cx="2213043" cy="1926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928" y="672284"/>
            <a:ext cx="2216225" cy="1947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50" y="3849941"/>
            <a:ext cx="2213045" cy="1951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77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DELHI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7890224" y="3967172"/>
            <a:ext cx="2180349" cy="1846800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77525" y="5801048"/>
            <a:ext cx="209718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Kshitij Bansal, Co-opt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98116 - 14134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Bansal.opmk@gmail.com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4950991" y="3967172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35945" y="2612243"/>
            <a:ext cx="233626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Rishu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Anand,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98913 - 10414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Rishu_anand@hotmail.com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49" y="696032"/>
            <a:ext cx="2195491" cy="1978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1" name="Rectangle 100"/>
          <p:cNvSpPr/>
          <p:nvPr/>
        </p:nvSpPr>
        <p:spPr>
          <a:xfrm>
            <a:off x="7892938" y="767388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5" name="Rectangle 14"/>
          <p:cNvSpPr/>
          <p:nvPr/>
        </p:nvSpPr>
        <p:spPr>
          <a:xfrm>
            <a:off x="1426361" y="5801048"/>
            <a:ext cx="299847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Ravikumar M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B,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- Records - Constitution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98100 - 71924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raviqumar@gmail.com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61686" y="2612243"/>
            <a:ext cx="260985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Samir Gupta,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93501 - 70466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samir.gupta@samtechinfonet.com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1820464" y="767388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26960" y="2612243"/>
            <a:ext cx="210693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Hemant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Press - Media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98102 - 64641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hemantsud26@gmail.com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15" y="697230"/>
            <a:ext cx="2174632" cy="1964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37" y="696032"/>
            <a:ext cx="2211533" cy="1965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7" name="Rectangle 66"/>
          <p:cNvSpPr/>
          <p:nvPr/>
        </p:nvSpPr>
        <p:spPr>
          <a:xfrm>
            <a:off x="4950991" y="767388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43" y="3907825"/>
            <a:ext cx="2195491" cy="1965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" name="Rectangle 101"/>
          <p:cNvSpPr/>
          <p:nvPr/>
        </p:nvSpPr>
        <p:spPr>
          <a:xfrm>
            <a:off x="1816185" y="3964103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43411" y="5801048"/>
            <a:ext cx="22389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Madhu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Kumar,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98110 - 55124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madhuqumar@gmail.com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99" y="3914401"/>
            <a:ext cx="2211534" cy="1965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949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GOA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 smtClean="0"/>
          </a:p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297" y="37856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45395" y="37856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065133" y="37856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463051" y="37856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860967" y="37856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9297" y="2526045"/>
            <a:ext cx="23126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Krishna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Phaldesai,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98504 - 59859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krishnaphaldesai@gmail.com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68275" y="2526045"/>
            <a:ext cx="25031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Fauzia Farooqui,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78751 - 20176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fauzia.khanfarooqui@gmail.com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36661" y="5692223"/>
            <a:ext cx="17246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Rajesh Kenkre, MC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94220 - 62723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i@rajeshkenkre.com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52304" y="5692223"/>
            <a:ext cx="216797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Jayesh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Phadte,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98221 - 20118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archjayesh.ofc@gmail.com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92893" y="5692223"/>
            <a:ext cx="231267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Guruprasad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Mantravadi,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98221 - 04857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Futuristichabitat@yahoo.co.in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01039" y="5692223"/>
            <a:ext cx="2209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Anagha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Fernandes,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88888 - 48100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anaghaferns74@gmail.com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8" y="635362"/>
            <a:ext cx="2182479" cy="1910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49" y="635361"/>
            <a:ext cx="2220517" cy="19105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12" y="3753442"/>
            <a:ext cx="2187559" cy="19997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72" y="3808071"/>
            <a:ext cx="2244554" cy="1977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2319" y="3629744"/>
            <a:ext cx="2091445" cy="2204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Oval 52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91274" y="2526045"/>
            <a:ext cx="182196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Sidharth Naik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IPC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94220 - 57917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ulysisgoa@gmail.com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235" y="635361"/>
            <a:ext cx="2187559" cy="1956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ctangle 34"/>
          <p:cNvSpPr/>
          <p:nvPr/>
        </p:nvSpPr>
        <p:spPr>
          <a:xfrm>
            <a:off x="2886268" y="2526045"/>
            <a:ext cx="197747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Sumed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Naik,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98238 - 36768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naiksumedh@gmail.com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13" y="635361"/>
            <a:ext cx="2208840" cy="1965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ectangle 41"/>
          <p:cNvSpPr/>
          <p:nvPr/>
        </p:nvSpPr>
        <p:spPr>
          <a:xfrm>
            <a:off x="9900020" y="2526045"/>
            <a:ext cx="22326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Pallavi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Satardekar,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98504 - 52774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parijatdesign@gmail.com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821" y="635361"/>
            <a:ext cx="2193664" cy="19684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Rectangle 43"/>
          <p:cNvSpPr/>
          <p:nvPr/>
        </p:nvSpPr>
        <p:spPr>
          <a:xfrm>
            <a:off x="97047" y="5692223"/>
            <a:ext cx="26441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Siddharth Deshpande, Treasurer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- Finance - Corporates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98229 - 18573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siddharth.1855@gmail.com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6" y="3686043"/>
            <a:ext cx="2193665" cy="2026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s://www.iiid.in/files/upload_photo/5ecbf6b8b329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0180" y="3605087"/>
            <a:ext cx="1987466" cy="22331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22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GOA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232491" y="84075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67" name="Rectangle 66"/>
          <p:cNvSpPr/>
          <p:nvPr/>
        </p:nvSpPr>
        <p:spPr>
          <a:xfrm>
            <a:off x="3560252" y="84075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9490" y="2708925"/>
            <a:ext cx="22326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Pravin Pai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Lotlikar,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98232 - 84851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floors_walls@yahoo.com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6271620" y="2708925"/>
            <a:ext cx="215265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Sheetal Morajkar,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98231 - 27959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ssmdesigns77@gmail.com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490" y="840759"/>
            <a:ext cx="2274999" cy="1936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51" y="840758"/>
            <a:ext cx="2290819" cy="1936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val 14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n-I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4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HYDERABAD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34584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34584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34584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34584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297" y="375091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45395" y="375091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065133" y="375091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463051" y="375091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7214" y="634584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860967" y="375091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424" y="2486576"/>
            <a:ext cx="214122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Manoj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Wahi,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98480 - 34575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manoj@designerweb.in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5" y="640080"/>
            <a:ext cx="2215712" cy="192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Rectangle 33"/>
          <p:cNvSpPr/>
          <p:nvPr/>
        </p:nvSpPr>
        <p:spPr>
          <a:xfrm>
            <a:off x="2725986" y="2486576"/>
            <a:ext cx="21488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Pallavi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Anchuri,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98490 - 07272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anchuripallavi@yahoo.in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95" y="633823"/>
            <a:ext cx="2229088" cy="1903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Rectangle 35"/>
          <p:cNvSpPr/>
          <p:nvPr/>
        </p:nvSpPr>
        <p:spPr>
          <a:xfrm>
            <a:off x="5245679" y="2486576"/>
            <a:ext cx="194691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Nanda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Birudavolu, IPC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88868 - 95454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archnanda@yahoo.com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94" y="620806"/>
            <a:ext cx="2221370" cy="1984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Rectangle 37"/>
          <p:cNvSpPr/>
          <p:nvPr/>
        </p:nvSpPr>
        <p:spPr>
          <a:xfrm>
            <a:off x="359151" y="5645579"/>
            <a:ext cx="215852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Naveen Chalasani, JHS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99499 - 92146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navin.yd@gmail.com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312925" y="2486576"/>
            <a:ext cx="255907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Jaleel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Sabir,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99080 - 22333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jaleel@mahavirsoundroom.com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650" y="616755"/>
            <a:ext cx="2290926" cy="1909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Rectangle 40"/>
          <p:cNvSpPr/>
          <p:nvPr/>
        </p:nvSpPr>
        <p:spPr>
          <a:xfrm>
            <a:off x="10062269" y="2486576"/>
            <a:ext cx="17777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Praveen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92461 - 59395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info@trudesigns.in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972" y="551406"/>
            <a:ext cx="2289134" cy="2068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Rectangle 42"/>
          <p:cNvSpPr/>
          <p:nvPr/>
        </p:nvSpPr>
        <p:spPr>
          <a:xfrm>
            <a:off x="2449644" y="5645579"/>
            <a:ext cx="272328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Rakesh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Vasu Chokka Suresh, Treasurer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98490 - 05400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vasucsr@gmail.com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25" y="3748039"/>
            <a:ext cx="2256341" cy="1972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Rectangle 44"/>
          <p:cNvSpPr/>
          <p:nvPr/>
        </p:nvSpPr>
        <p:spPr>
          <a:xfrm>
            <a:off x="5182806" y="5645579"/>
            <a:ext cx="218334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Sanjana Shah,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99665 - 13000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bnisanjana@gmail.com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397591" y="5645579"/>
            <a:ext cx="25069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Gaurav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Pershad, MC 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99897 - 18585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gauravpershad@gmail.com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620" y="3748039"/>
            <a:ext cx="2181506" cy="19991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Rectangle 47"/>
          <p:cNvSpPr/>
          <p:nvPr/>
        </p:nvSpPr>
        <p:spPr>
          <a:xfrm>
            <a:off x="9745873" y="5645579"/>
            <a:ext cx="25069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Venkata Nalam, MC 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9246523756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nalamsubbarao@gmail.com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www.iiid.in/files/upload_photo/5c45e6567c8d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60" y="3728756"/>
            <a:ext cx="2278180" cy="19891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iiid.in/files/upload_photo/5d6e41d8d66e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999" y="3748039"/>
            <a:ext cx="2207455" cy="19698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58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/>
          <p:cNvSpPr/>
          <p:nvPr/>
        </p:nvSpPr>
        <p:spPr>
          <a:xfrm>
            <a:off x="6506811" y="84075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 smtClean="0"/>
          </a:p>
          <a:p>
            <a:endParaRPr lang="en-IN" sz="1400" dirty="0"/>
          </a:p>
        </p:txBody>
      </p:sp>
      <p:sp>
        <p:nvSpPr>
          <p:cNvPr id="67" name="Rectangle 66"/>
          <p:cNvSpPr/>
          <p:nvPr/>
        </p:nvSpPr>
        <p:spPr>
          <a:xfrm>
            <a:off x="3834572" y="84075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HYDERABAD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5415" y="2720355"/>
            <a:ext cx="269260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Mohammed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Shareef,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osman.shareef@haworth.com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32077" y="2720355"/>
            <a:ext cx="242125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Sushmita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Subudhi,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CEP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94403 - 07336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sushmitasubudhi@gmail.com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72" y="834390"/>
            <a:ext cx="2253663" cy="19137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10" y="834369"/>
            <a:ext cx="2253664" cy="1920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10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INDORE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297" y="37856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45395" y="37856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065133" y="37856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463051" y="37856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860968" y="37856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870" y="2526044"/>
            <a:ext cx="267843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Shital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Kapade,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88898 - 33341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indoreiiidchairperson@gmail.com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28679" y="2526044"/>
            <a:ext cx="216430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Amit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Singhal, VC Trade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96300 - 44834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m.s.nterprises@gmail.com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08090" y="5706258"/>
            <a:ext cx="218034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Bhumika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Chainani,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CEP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99937 - 84084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eleganteriors@gmail.com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63050" y="5706258"/>
            <a:ext cx="235017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Manogya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Gupta,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99076 - 67777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ar.manogyagupta@gmail.com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0054" y="2526044"/>
            <a:ext cx="227814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Abhishek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Julka,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98270 - 05557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abhishek.Julka@yahoo.co.in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2125" y="5706258"/>
            <a:ext cx="250248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Jagjeet Tuteja, JHS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98260 - 11766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jagjeetdesignstudio@gmail.com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46078" y="2526044"/>
            <a:ext cx="221185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Naeemuddin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Qureshi, IPC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98260 - 78617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n69q@yahoo.co.in</a:t>
            </a:r>
          </a:p>
        </p:txBody>
      </p:sp>
      <p:sp>
        <p:nvSpPr>
          <p:cNvPr id="45" name="Oval 44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85" y="3758976"/>
            <a:ext cx="2176915" cy="1967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3391" y="495777"/>
            <a:ext cx="1969895" cy="2202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801" y="636328"/>
            <a:ext cx="2196118" cy="1972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633" y="3780838"/>
            <a:ext cx="2198923" cy="1969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90" y="693293"/>
            <a:ext cx="2197972" cy="1879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8" y="639935"/>
            <a:ext cx="2176285" cy="1903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997046" y="2526044"/>
            <a:ext cx="201713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Vikas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Thakkar,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98260 - 49063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vtarch@gmail.com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466313" y="5706258"/>
            <a:ext cx="238125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Nupur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Namjoshi,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9926025025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nupurnamjoshi@hotmail.com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552" y="636328"/>
            <a:ext cx="2198921" cy="1862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1930" y="3653191"/>
            <a:ext cx="1891684" cy="2202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Rectangle 46"/>
          <p:cNvSpPr/>
          <p:nvPr/>
        </p:nvSpPr>
        <p:spPr>
          <a:xfrm>
            <a:off x="9880512" y="5706258"/>
            <a:ext cx="23126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Manogya Gupta,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99076 - 67777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Ar.manogyagupta@gmail.com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470" y="3785638"/>
            <a:ext cx="2216452" cy="1941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s://www.iiid.in/files/upload_photo/5f9be05be6ad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551" y="3783312"/>
            <a:ext cx="2185309" cy="19725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9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INDORE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24" name="Oval 23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69501" y="84075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26" name="Rectangle 25"/>
          <p:cNvSpPr/>
          <p:nvPr/>
        </p:nvSpPr>
        <p:spPr>
          <a:xfrm>
            <a:off x="2497262" y="84075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6566" y="2697495"/>
            <a:ext cx="258699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Sunita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Agrawal,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97541 - 93793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sunitaagrawal.68@gmail.com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7856" y="2697495"/>
            <a:ext cx="25031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Naveen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Wadhwani,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98930 - 37377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naveenwadhwani18@gmail.com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41740" y="2697495"/>
            <a:ext cx="22783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Vikram Batra,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93018 - 35550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theconcept555@gmail.com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841740" y="84075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500" y="788670"/>
            <a:ext cx="2216661" cy="19397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37" y="788737"/>
            <a:ext cx="2216663" cy="19372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638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838200" y="63934"/>
            <a:ext cx="10515600" cy="4445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IN" sz="3200" b="1" smtClean="0">
                <a:latin typeface="Gungsuh" panose="02030600000101010101" pitchFamily="18" charset="-127"/>
                <a:ea typeface="Gungsuh" panose="02030600000101010101" pitchFamily="18" charset="-127"/>
              </a:rPr>
              <a:t>AMRAVATI M.C. 21-23</a:t>
            </a:r>
            <a:endParaRPr lang="en-IN" sz="3200" b="1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BLANK</a:t>
            </a:r>
          </a:p>
          <a:p>
            <a:pPr algn="ctr"/>
            <a:r>
              <a:rPr lang="en-IN" sz="1400" b="1" dirty="0" smtClean="0">
                <a:solidFill>
                  <a:schemeClr val="tx1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Did not filled up MC google form</a:t>
            </a:r>
            <a:endParaRPr lang="en-IN" sz="1400" b="1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7" name="Rectangle 6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9" b="25021"/>
          <a:stretch/>
        </p:blipFill>
        <p:spPr>
          <a:xfrm>
            <a:off x="2669787" y="605678"/>
            <a:ext cx="2180351" cy="2001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2677716" y="2537498"/>
            <a:ext cx="2177142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Suryadevara, IPC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99630 - 67799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info@clarklloyd.com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04" y="595655"/>
            <a:ext cx="2173050" cy="1975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5051786" y="2537498"/>
            <a:ext cx="2360482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Desai, VC Trade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98851 - 65175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jai.h.desai@gmail.com</a:t>
            </a:r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98643" y="494048"/>
            <a:ext cx="1975664" cy="21803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7056596" y="2537498"/>
            <a:ext cx="2854369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Komal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Gilda, Hon.Sec.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Protocol - Compliances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90526 - 36961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komal.gilda@gmail.com</a:t>
            </a:r>
            <a:endParaRPr lang="en-IN" sz="1200" i="1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807930" y="2537498"/>
            <a:ext cx="2399614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Naga Kaja, Treasurer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- CEP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96764 - 04855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nagarajukaja1@gmail.com</a:t>
            </a:r>
          </a:p>
        </p:txBody>
      </p:sp>
      <p:pic>
        <p:nvPicPr>
          <p:cNvPr id="17" name="Picture 1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68" y="614200"/>
            <a:ext cx="2180349" cy="1975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/>
          <p:cNvSpPr/>
          <p:nvPr/>
        </p:nvSpPr>
        <p:spPr>
          <a:xfrm>
            <a:off x="270900" y="2537498"/>
            <a:ext cx="2177142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48632" y="3855519"/>
            <a:ext cx="2180354" cy="1975672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46550" y="3855519"/>
            <a:ext cx="2180354" cy="1975672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44468" y="3855519"/>
            <a:ext cx="2180354" cy="1975672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34" y="3865547"/>
            <a:ext cx="2180349" cy="1965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51" y="3851975"/>
            <a:ext cx="2180349" cy="1979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550510" y="5820863"/>
            <a:ext cx="2382021" cy="83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Lakshmi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Rachapudi, MC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94909 - 39329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sahityarachapudi@gmail.com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24475" y="5820863"/>
            <a:ext cx="2297424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Swati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Bhogineni, MC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Assignments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80083 - 35555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swathi.bhogineni@gmail.com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479456" y="5820863"/>
            <a:ext cx="2162033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Yahya Mohammad, MC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Assignments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93999 - 92704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faisalmyb@gmail.com</a:t>
            </a:r>
          </a:p>
        </p:txBody>
      </p:sp>
    </p:spTree>
    <p:extLst>
      <p:ext uri="{BB962C8B-B14F-4D97-AF65-F5344CB8AC3E}">
        <p14:creationId xmlns:p14="http://schemas.microsoft.com/office/powerpoint/2010/main" val="299269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JAIPUR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297" y="387885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45395" y="387885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065133" y="387885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463051" y="387885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860967" y="387885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3587" y="2526059"/>
            <a:ext cx="21640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Sheetal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Agrawal,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Calendar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Current Affairs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98290 - 61013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Sh.kumarag@gmail.com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67214" y="2526059"/>
            <a:ext cx="231506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Kshitiz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70751 - 11111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kmanuassociates@gmail.com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155" y="5817469"/>
            <a:ext cx="264147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Thakuriya, JHS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94141 - 99726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aestheticpointjaipur7@gmail.com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10070" y="2526059"/>
            <a:ext cx="202882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Anshuman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Sharma, IPC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99838 - 31453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anshrafa@gmail.com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47" y="658867"/>
            <a:ext cx="2177201" cy="19127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364" y="596931"/>
            <a:ext cx="2181049" cy="1976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10" y="614774"/>
            <a:ext cx="2193781" cy="19590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8" y="3871449"/>
            <a:ext cx="2151092" cy="1956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Rectangle 40"/>
          <p:cNvSpPr/>
          <p:nvPr/>
        </p:nvSpPr>
        <p:spPr>
          <a:xfrm>
            <a:off x="7596915" y="2526059"/>
            <a:ext cx="202692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Tulsi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Modi,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99283 - 01222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tulsi.modi@rsiipl.com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50" y="683316"/>
            <a:ext cx="2193780" cy="1910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Rectangle 46"/>
          <p:cNvSpPr/>
          <p:nvPr/>
        </p:nvSpPr>
        <p:spPr>
          <a:xfrm>
            <a:off x="9529996" y="2526059"/>
            <a:ext cx="3002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Ashish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kala,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Records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Constitution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98290 - 64096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kalaandassociates@gmail.com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737105" y="5817469"/>
            <a:ext cx="223266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Sandeep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Jain, Treasurer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94140 - 73496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thelanternjaipur@gmail.com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472" y="3878858"/>
            <a:ext cx="2175655" cy="19036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" name="Rectangle 50"/>
          <p:cNvSpPr/>
          <p:nvPr/>
        </p:nvSpPr>
        <p:spPr>
          <a:xfrm>
            <a:off x="5017413" y="5817469"/>
            <a:ext cx="229064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Shikha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Singh,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82336 - 88000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Shikha.singhs.id@gmail.com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540676" y="5817469"/>
            <a:ext cx="206000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Juhi Kedia,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99285 - 52759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juhikedia08@gmail.com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20" y="3844133"/>
            <a:ext cx="2305327" cy="1994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357" y="3815304"/>
            <a:ext cx="2311712" cy="2067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" name="Rectangle 55"/>
          <p:cNvSpPr/>
          <p:nvPr/>
        </p:nvSpPr>
        <p:spPr>
          <a:xfrm>
            <a:off x="9837471" y="5817469"/>
            <a:ext cx="227132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Anshul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Modi,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94620 - 02766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anshulmodi@sskg.co.in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251" y="3815304"/>
            <a:ext cx="2297975" cy="1989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54" y="668434"/>
            <a:ext cx="2189915" cy="1891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75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/>
          <p:cNvSpPr/>
          <p:nvPr/>
        </p:nvSpPr>
        <p:spPr>
          <a:xfrm>
            <a:off x="6506811" y="84075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67" name="Rectangle 66"/>
          <p:cNvSpPr/>
          <p:nvPr/>
        </p:nvSpPr>
        <p:spPr>
          <a:xfrm>
            <a:off x="3834572" y="84075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JAIPUR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2" name="Rectangle 1"/>
          <p:cNvSpPr/>
          <p:nvPr/>
        </p:nvSpPr>
        <p:spPr>
          <a:xfrm>
            <a:off x="3596961" y="2692253"/>
            <a:ext cx="283845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Sunil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Jain,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9828117586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sunil@designspaceconsultants.com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6609681" y="2692253"/>
            <a:ext cx="215265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Vivek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Gupta,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90011 - 00007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vivek@aadityaretails.com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11" y="823140"/>
            <a:ext cx="2180349" cy="18976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4590" y="690013"/>
            <a:ext cx="1880310" cy="2180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107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KERALA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39502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51674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9577601" y="636608"/>
            <a:ext cx="2180349" cy="1878007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395027" y="388879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3455885" y="388879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516743" y="388879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9577601" y="388879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455885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4310" y="2526060"/>
            <a:ext cx="263271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Sandhya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Mohanda,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Calendar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Current Affairs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97450 - 50047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mail@sandhyaandassociates.com</a:t>
            </a:r>
          </a:p>
        </p:txBody>
      </p:sp>
      <p:sp>
        <p:nvSpPr>
          <p:cNvPr id="7" name="Rectangle 6"/>
          <p:cNvSpPr/>
          <p:nvPr/>
        </p:nvSpPr>
        <p:spPr>
          <a:xfrm>
            <a:off x="9250108" y="2526060"/>
            <a:ext cx="292989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Venu Bhaskaran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Nair,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Protocol - Compliances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98470 - 69669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Venu@avantikainteriors.com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3287908" y="2526060"/>
            <a:ext cx="268202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Ikbal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Chozhiyattel,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Yantra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Portfolio - Weather Report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94473 - 81179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iq.architects5@gmail.com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12667" y="2526060"/>
            <a:ext cx="247269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George Mathai, IPC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98950 - 66009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georgemathai777@gmail.com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4141" y="478984"/>
            <a:ext cx="1933679" cy="2206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890" y="593925"/>
            <a:ext cx="2206760" cy="2004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3" y="628650"/>
            <a:ext cx="2213434" cy="1908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t="5953" r="6655" b="9203"/>
          <a:stretch/>
        </p:blipFill>
        <p:spPr>
          <a:xfrm>
            <a:off x="6539670" y="615526"/>
            <a:ext cx="2206761" cy="1994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Rectangle 27"/>
          <p:cNvSpPr/>
          <p:nvPr/>
        </p:nvSpPr>
        <p:spPr>
          <a:xfrm>
            <a:off x="3492366" y="5812197"/>
            <a:ext cx="222310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Aabid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Raheem, JHS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85899 - 31993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aabidraheem@gmail.com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94" y="3897650"/>
            <a:ext cx="2206761" cy="2023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/>
          <p:cNvSpPr/>
          <p:nvPr/>
        </p:nvSpPr>
        <p:spPr>
          <a:xfrm>
            <a:off x="-46556" y="5812197"/>
            <a:ext cx="300155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Shyam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Records - Constitution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98954 - 04502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formsandspaces@gmail.com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471494" y="5812197"/>
            <a:ext cx="22718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Sunita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Varghese, Treasurer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- Finance - Corporates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92077 - 65401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Sjv@luxrays.com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9" b="21501"/>
          <a:stretch/>
        </p:blipFill>
        <p:spPr>
          <a:xfrm>
            <a:off x="6494352" y="3897650"/>
            <a:ext cx="2206761" cy="1921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1" y="3902923"/>
            <a:ext cx="2200089" cy="1951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Rectangle 36"/>
          <p:cNvSpPr/>
          <p:nvPr/>
        </p:nvSpPr>
        <p:spPr>
          <a:xfrm>
            <a:off x="9581915" y="5812197"/>
            <a:ext cx="22098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Faizal pw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Faizal,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98952 - 22003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faizal222003@gmail.com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047" y="3845937"/>
            <a:ext cx="2213434" cy="2019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87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KOLHAPUR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23" name="Rectangle 22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76044" y="3863330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71880" y="3863330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10651" y="2537575"/>
            <a:ext cx="247269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Chandan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Mirajkar,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93711 - 00903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idchandanmirajkar@gmail.com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5" y="685219"/>
            <a:ext cx="2212718" cy="1908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Rectangle 47"/>
          <p:cNvSpPr/>
          <p:nvPr/>
        </p:nvSpPr>
        <p:spPr>
          <a:xfrm>
            <a:off x="2483658" y="2537575"/>
            <a:ext cx="247269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Prashant Patil,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- Awards - NATCON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94224 - 27287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prashaantsdesign@gmail.com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0602" y="541525"/>
            <a:ext cx="1919059" cy="2203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" name="Rectangle 50"/>
          <p:cNvSpPr/>
          <p:nvPr/>
        </p:nvSpPr>
        <p:spPr>
          <a:xfrm>
            <a:off x="4914105" y="2537575"/>
            <a:ext cx="25069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Sharad Pawar, VC Trade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98225 - 33448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nirmantraders@gmail.com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765426" y="2537575"/>
            <a:ext cx="25069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Kishor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Patil, Treasurer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94220 - 46374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Siddhesharchitects@yahoo.co.in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632315" y="5782957"/>
            <a:ext cx="224409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Gaurav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Kakade,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94232 - 85824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kgaurav3654@gmail.com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3" b="16000"/>
          <a:stretch/>
        </p:blipFill>
        <p:spPr>
          <a:xfrm>
            <a:off x="2630483" y="3851755"/>
            <a:ext cx="2283622" cy="1971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" name="Rectangle 54"/>
          <p:cNvSpPr/>
          <p:nvPr/>
        </p:nvSpPr>
        <p:spPr>
          <a:xfrm>
            <a:off x="7410790" y="5782957"/>
            <a:ext cx="240411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Abhijeet,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98226 - 78717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abhichavan7176@gmail.com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4" t="7033" r="7093" b="8594"/>
          <a:stretch/>
        </p:blipFill>
        <p:spPr>
          <a:xfrm>
            <a:off x="7425580" y="3836686"/>
            <a:ext cx="2293546" cy="2013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43" y="659757"/>
            <a:ext cx="2236716" cy="190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Rectangle 56"/>
          <p:cNvSpPr/>
          <p:nvPr/>
        </p:nvSpPr>
        <p:spPr>
          <a:xfrm>
            <a:off x="7251835" y="2537575"/>
            <a:ext cx="25069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Sachin Bora, JHS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94224 - 12292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mayurconsultants@gmail.com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579" y="660754"/>
            <a:ext cx="2262430" cy="1907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https://www.iiid.in/files/upload_photo/5f9bffca9a7a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333" y="639448"/>
            <a:ext cx="2225984" cy="18751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61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LUCKNOW M.C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297" y="390022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45395" y="390022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065133" y="390022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9" name="Rectangle 108"/>
          <p:cNvSpPr/>
          <p:nvPr/>
        </p:nvSpPr>
        <p:spPr>
          <a:xfrm>
            <a:off x="7463051" y="390022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860967" y="390022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244" y="2526649"/>
            <a:ext cx="234696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Vishal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Jain,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93354 - 96852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vishal.nirvana@gmail.com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b="7259"/>
          <a:stretch/>
        </p:blipFill>
        <p:spPr>
          <a:xfrm rot="5400000">
            <a:off x="413112" y="489404"/>
            <a:ext cx="1897536" cy="2199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Rectangle 33"/>
          <p:cNvSpPr/>
          <p:nvPr/>
        </p:nvSpPr>
        <p:spPr>
          <a:xfrm>
            <a:off x="2478699" y="2526649"/>
            <a:ext cx="267433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Prasenjit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Sanyal,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Yantra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Portfolio - Weather Report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94154 - 65793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Subhadesigners30@gmail.com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074519" y="2526649"/>
            <a:ext cx="22098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Sandeep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Saraswat, IPC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92356 - 90191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sksaraswat.lko@gmail.com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04" y="657810"/>
            <a:ext cx="2123310" cy="1907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89" y="669309"/>
            <a:ext cx="2119770" cy="1965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Rectangle 37"/>
          <p:cNvSpPr/>
          <p:nvPr/>
        </p:nvSpPr>
        <p:spPr>
          <a:xfrm>
            <a:off x="7147190" y="2526649"/>
            <a:ext cx="292637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Sanjay Mittal,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- Protocol - Compliances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98386 - 34341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sanjay@harshplywood.com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99" y="628551"/>
            <a:ext cx="2256721" cy="19407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Rectangle 39"/>
          <p:cNvSpPr/>
          <p:nvPr/>
        </p:nvSpPr>
        <p:spPr>
          <a:xfrm>
            <a:off x="170335" y="5816899"/>
            <a:ext cx="235839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Parul Gurha, JHS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Awards - NATCON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80521 - 96000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parulgurha2018@gmail.com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6" b="29167"/>
          <a:stretch/>
        </p:blipFill>
        <p:spPr>
          <a:xfrm>
            <a:off x="195101" y="3871118"/>
            <a:ext cx="2318323" cy="20063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ectangle 41"/>
          <p:cNvSpPr/>
          <p:nvPr/>
        </p:nvSpPr>
        <p:spPr>
          <a:xfrm>
            <a:off x="9477974" y="2530057"/>
            <a:ext cx="31261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Aviral Agarwal,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- Records – 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Constitution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97931 - 26000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asimetricconsultants@gmail.com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567" y="628551"/>
            <a:ext cx="2297407" cy="1931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Rectangle 43"/>
          <p:cNvSpPr/>
          <p:nvPr/>
        </p:nvSpPr>
        <p:spPr>
          <a:xfrm>
            <a:off x="2705889" y="5816899"/>
            <a:ext cx="237715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Rohit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Gupta, Treasurer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- Finance - Corporates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98398 - 80410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rohit.nirvana2@gmail.com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037842" y="5816899"/>
            <a:ext cx="232904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Anurag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Jain,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98380 - 30694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ar.anurag.apeejay@gmail.com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t="16667" r="3284" b="17666"/>
          <a:stretch/>
        </p:blipFill>
        <p:spPr>
          <a:xfrm>
            <a:off x="5055911" y="3925073"/>
            <a:ext cx="2256719" cy="1929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Rectangle 46"/>
          <p:cNvSpPr/>
          <p:nvPr/>
        </p:nvSpPr>
        <p:spPr>
          <a:xfrm>
            <a:off x="7144575" y="5816899"/>
            <a:ext cx="28727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Neeraj Kushwaha,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- Protocol - Compliances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94522 - 69789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Arckitect@icloud.com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852620" y="5816899"/>
            <a:ext cx="227388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Fouzan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Khan,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97953 - 25649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ar.fouzan@eminentarch.com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1" b="13666"/>
          <a:stretch/>
        </p:blipFill>
        <p:spPr>
          <a:xfrm>
            <a:off x="7441843" y="3859832"/>
            <a:ext cx="2259285" cy="2007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567" y="3882981"/>
            <a:ext cx="2244895" cy="2007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https://www.iiid.in/files/upload_photo/5f7af9d9cf0f8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13" y="3918748"/>
            <a:ext cx="2205729" cy="19397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MARATHWADA M.C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. 21-23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1468256" y="38999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6587552" y="38999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9157761" y="38999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9" name="Rectangle 108"/>
          <p:cNvSpPr/>
          <p:nvPr/>
        </p:nvSpPr>
        <p:spPr>
          <a:xfrm>
            <a:off x="4021415" y="38999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144" y="2514614"/>
            <a:ext cx="211836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Anjali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Kabra,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Calender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Current Affairs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98227 - 60161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anjalisdesigns@gmail.com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19979" y="5817751"/>
            <a:ext cx="265557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Lamikant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Surve,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94222 - 07006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laxmikantsurve9@gmail.com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91011" y="5817751"/>
            <a:ext cx="266319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Anant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Deshpande, Mentor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98228 - 44669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ifmaa1@gmail.com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253248" y="5817751"/>
            <a:ext cx="211836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Rajan Nadkarni, Mentor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89755 - 50001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nadkarnirv@gmail.com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8" b="8420"/>
          <a:stretch/>
        </p:blipFill>
        <p:spPr>
          <a:xfrm>
            <a:off x="6597692" y="3822026"/>
            <a:ext cx="2266881" cy="2080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760" y="3822026"/>
            <a:ext cx="2277474" cy="2080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6" y="617220"/>
            <a:ext cx="2275454" cy="1975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27" y="3822026"/>
            <a:ext cx="2261738" cy="2080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/>
          <p:cNvSpPr/>
          <p:nvPr/>
        </p:nvSpPr>
        <p:spPr>
          <a:xfrm>
            <a:off x="2233462" y="2514614"/>
            <a:ext cx="314296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Sharwari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Deshpande, IPC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Records - Constitution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9657144669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sdj3006@gmail.com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18" y="637607"/>
            <a:ext cx="2098789" cy="1943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Rectangle 30"/>
          <p:cNvSpPr/>
          <p:nvPr/>
        </p:nvSpPr>
        <p:spPr>
          <a:xfrm>
            <a:off x="4847563" y="2514614"/>
            <a:ext cx="271272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Gajanan Chavan,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94227 - 04599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Gajanan.chavan1978@gmail.com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t="22388" r="25833" b="18778"/>
          <a:stretch/>
        </p:blipFill>
        <p:spPr>
          <a:xfrm rot="5400000">
            <a:off x="5180595" y="467247"/>
            <a:ext cx="1977718" cy="2277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/>
          <p:cNvSpPr/>
          <p:nvPr/>
        </p:nvSpPr>
        <p:spPr>
          <a:xfrm>
            <a:off x="7039544" y="2514614"/>
            <a:ext cx="308991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Daksha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Shroff,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Protocol - Compliances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82753 - 88466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dakswap@gmail.com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97608" y="2514614"/>
            <a:ext cx="280581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Vipul Patel, Treasurer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- Finance - Corporates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98228 - 57957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vipulpatel857957@gmail.com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95356" y="455669"/>
            <a:ext cx="1977722" cy="2277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1" y="605645"/>
            <a:ext cx="2303367" cy="1975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Rectangle 43"/>
          <p:cNvSpPr/>
          <p:nvPr/>
        </p:nvSpPr>
        <p:spPr>
          <a:xfrm>
            <a:off x="3933859" y="5817751"/>
            <a:ext cx="23698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Swapnil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Shroff,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94222 - 07005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ar.swapnilshroff@gmail.com</a:t>
            </a:r>
          </a:p>
        </p:txBody>
      </p:sp>
      <p:pic>
        <p:nvPicPr>
          <p:cNvPr id="12290" name="Picture 2" descr="https://www.iiid.in/files/upload_photo/5f9c06169867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688" y="3903181"/>
            <a:ext cx="2263639" cy="19811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59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MUMBAI M.C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297" y="38999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45395" y="38999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065133" y="38999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9" name="Rectangle 108"/>
          <p:cNvSpPr/>
          <p:nvPr/>
        </p:nvSpPr>
        <p:spPr>
          <a:xfrm>
            <a:off x="7463051" y="38999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860967" y="389993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70" y="2514615"/>
            <a:ext cx="272415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Hasmukh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Shah,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Yantra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Portfolio - Weather Report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93241 - 81155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hs.adlgroup@gmail.com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5" y="605789"/>
            <a:ext cx="2203209" cy="1968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/>
          <p:cNvSpPr/>
          <p:nvPr/>
        </p:nvSpPr>
        <p:spPr>
          <a:xfrm>
            <a:off x="2334372" y="2514615"/>
            <a:ext cx="299294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Sheth,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Protocol - Compliances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98200 - 62481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ketan@goldmine99.com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14" y="531584"/>
            <a:ext cx="2203212" cy="2084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ectangle 41"/>
          <p:cNvSpPr/>
          <p:nvPr/>
        </p:nvSpPr>
        <p:spPr>
          <a:xfrm>
            <a:off x="4959812" y="2514615"/>
            <a:ext cx="244005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Harwinder Matharoo,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98210 - 38479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hmd.inn@gmail.com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518" y="600490"/>
            <a:ext cx="2228609" cy="1980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Rectangle 43"/>
          <p:cNvSpPr/>
          <p:nvPr/>
        </p:nvSpPr>
        <p:spPr>
          <a:xfrm>
            <a:off x="9880039" y="2505775"/>
            <a:ext cx="22555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Pranav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Desai, JHS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98202 - 96192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pranav@iagconsultants.com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000" y="637319"/>
            <a:ext cx="2181436" cy="1923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Rectangle 45"/>
          <p:cNvSpPr/>
          <p:nvPr/>
        </p:nvSpPr>
        <p:spPr>
          <a:xfrm>
            <a:off x="7496815" y="2514615"/>
            <a:ext cx="224244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Mehul Kamdar,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91672 - 55337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iiidmrcsecretary@gmail.com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95025" y="5826976"/>
            <a:ext cx="224205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Rajesh Modak, Treasurer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- Finance - Corporates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98200 - 72093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depth19@rediffmail.com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6" t="10017" r="23698" b="10721"/>
          <a:stretch/>
        </p:blipFill>
        <p:spPr>
          <a:xfrm>
            <a:off x="7475828" y="657734"/>
            <a:ext cx="2167572" cy="1903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6" y="3843923"/>
            <a:ext cx="2228610" cy="1985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Rectangle 49"/>
          <p:cNvSpPr/>
          <p:nvPr/>
        </p:nvSpPr>
        <p:spPr>
          <a:xfrm>
            <a:off x="5177884" y="5826976"/>
            <a:ext cx="21640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Ateet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Vengurlekar,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CEP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98200 - 74471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architect.ateet@gmail.com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157" y="3911513"/>
            <a:ext cx="2177811" cy="1950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Rectangle 53"/>
          <p:cNvSpPr/>
          <p:nvPr/>
        </p:nvSpPr>
        <p:spPr>
          <a:xfrm>
            <a:off x="2445400" y="5826976"/>
            <a:ext cx="27203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Rajiv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Harsora,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98201 - 48320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rajivharsora@gmail.com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400" y="3822680"/>
            <a:ext cx="2199952" cy="2062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" name="Rectangle 55"/>
          <p:cNvSpPr/>
          <p:nvPr/>
        </p:nvSpPr>
        <p:spPr>
          <a:xfrm>
            <a:off x="7396162" y="5826976"/>
            <a:ext cx="221434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Pritesh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Meisheri,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CEP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98208 - 12799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pritesh@pritdesigners.com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08" y="3824529"/>
            <a:ext cx="2217168" cy="20736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Rectangle 57"/>
          <p:cNvSpPr/>
          <p:nvPr/>
        </p:nvSpPr>
        <p:spPr>
          <a:xfrm>
            <a:off x="9885522" y="5826976"/>
            <a:ext cx="225284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Paras Bhuta,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98210 - 63779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paras@tulipcorporation.net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4" b="14333"/>
          <a:stretch/>
        </p:blipFill>
        <p:spPr>
          <a:xfrm>
            <a:off x="9847154" y="3822606"/>
            <a:ext cx="2217168" cy="2063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952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MANGALORE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7890224" y="3978602"/>
            <a:ext cx="2180349" cy="1846800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950991" y="3978602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892938" y="767388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0" name="Rectangle 99"/>
          <p:cNvSpPr/>
          <p:nvPr/>
        </p:nvSpPr>
        <p:spPr>
          <a:xfrm>
            <a:off x="1820464" y="767388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950991" y="767388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816185" y="3975533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69474" y="2618082"/>
            <a:ext cx="307377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Mohammed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Nissar,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Records - Constitution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98457 - 65364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Nissarm@abuildinglab.com</a:t>
            </a:r>
          </a:p>
        </p:txBody>
      </p:sp>
      <p:sp>
        <p:nvSpPr>
          <p:cNvPr id="3" name="Rectangle 2"/>
          <p:cNvSpPr/>
          <p:nvPr/>
        </p:nvSpPr>
        <p:spPr>
          <a:xfrm>
            <a:off x="8001069" y="2597289"/>
            <a:ext cx="203835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Sharun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Anchan,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99800 - 37828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ar.sharun@gmail.com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4756697" y="2618082"/>
            <a:ext cx="270868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Prasanth A,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98454 - 36365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drprasanthma@appleplywoods.com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8752" y="5825828"/>
            <a:ext cx="22783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Meraj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Yusuf,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96865 - 99099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Interiors@inlandindoors.com</a:t>
            </a:r>
          </a:p>
        </p:txBody>
      </p:sp>
      <p:sp>
        <p:nvSpPr>
          <p:cNvPr id="7" name="Rectangle 6"/>
          <p:cNvSpPr/>
          <p:nvPr/>
        </p:nvSpPr>
        <p:spPr>
          <a:xfrm>
            <a:off x="7915394" y="5825828"/>
            <a:ext cx="22936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Sonal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Rao,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9663 - 39800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sonalshettyrao@yahoo.com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1776742" y="5825828"/>
            <a:ext cx="241596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Ramnath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Nayak, JHS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CEP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95353 - 25606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ar.ramnath.nayak@gmail.com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615" y="3916063"/>
            <a:ext cx="2165276" cy="1919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r="6098" b="5764"/>
          <a:stretch/>
        </p:blipFill>
        <p:spPr>
          <a:xfrm>
            <a:off x="4952927" y="3950246"/>
            <a:ext cx="2234952" cy="19679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32" y="3948725"/>
            <a:ext cx="2180351" cy="1921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48" y="731405"/>
            <a:ext cx="2165276" cy="1907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615" y="742950"/>
            <a:ext cx="2161918" cy="1908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922" y="712269"/>
            <a:ext cx="2162961" cy="1939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83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PUNE M.C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. 21-23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6513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828989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4917" y="3893035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55935" y="3893035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28" name="Rectangle 27"/>
          <p:cNvSpPr/>
          <p:nvPr/>
        </p:nvSpPr>
        <p:spPr>
          <a:xfrm>
            <a:off x="5046953" y="3893035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437971" y="3893035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828989" y="3893035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5222" y="2514614"/>
            <a:ext cx="218375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Anjali Badi,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Calender &amp; Current Affairs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98228 - 45763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anjali_badi@yahoo.com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49441" y="2514614"/>
            <a:ext cx="242682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Ajay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Panchamatia,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98220 - 63578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nupoor.ai@gmail.com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35868" y="2514614"/>
            <a:ext cx="250638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Ganeshkumar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Wable, IPC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98817 - 09999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ganeshkumarwable@gmail.com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20831" y="2514614"/>
            <a:ext cx="296600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Rajesh Kurade,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- Protocol - Compliances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88887 - 12345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rajesh@impulsetrend.com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895693" y="2514614"/>
            <a:ext cx="222411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Mahesh Bangad,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- Records - Constitution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99757 - 09665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mahesh.bnca@gmail.com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3830" y="5796170"/>
            <a:ext cx="230252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Rajesh Puranik, JHS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Finance - Corporates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98220 - 31956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rajeshpuranik@yahoo.com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43219" y="5796170"/>
            <a:ext cx="232894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Rajesh Mungee,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- Finance - Corporates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82370 - 93405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rajamungee@gmail.com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030035" y="5796170"/>
            <a:ext cx="234241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Unmesh Mistry,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98230 - 33003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designcubbe03@gmail.com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642484" y="5796170"/>
            <a:ext cx="19758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Harpriit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Aanaand,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98506 - 61642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vidaindoor@gmail.com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980712" y="5796170"/>
            <a:ext cx="196950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Mayuri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Bhakay,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Press - Media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98220 - 06799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mayuri.leo@gmail.com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3" y="657733"/>
            <a:ext cx="2252758" cy="18969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58" y="3893035"/>
            <a:ext cx="2222647" cy="1961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16" y="3900200"/>
            <a:ext cx="2228265" cy="194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89" y="669308"/>
            <a:ext cx="2241336" cy="1896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71" y="3900199"/>
            <a:ext cx="2241336" cy="19640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140" y="646157"/>
            <a:ext cx="2229526" cy="1918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467" y="656093"/>
            <a:ext cx="2191311" cy="1889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0465" r="11254" b="10380"/>
          <a:stretch/>
        </p:blipFill>
        <p:spPr>
          <a:xfrm>
            <a:off x="9825548" y="3893034"/>
            <a:ext cx="2244874" cy="1971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26" y="3893034"/>
            <a:ext cx="2279130" cy="1971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" name="Oval 67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I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1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PUNE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6571089" y="3911521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1969589" y="721668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8042063" y="721668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67" name="Rectangle 66"/>
          <p:cNvSpPr/>
          <p:nvPr/>
        </p:nvSpPr>
        <p:spPr>
          <a:xfrm>
            <a:off x="5100116" y="721668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3534852" y="3911521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5392" y="2575941"/>
            <a:ext cx="20521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Aditya Arole,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98232 - 71235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arole.aditya@gmail.com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65391" y="2575941"/>
            <a:ext cx="232265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Rahul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Oswal,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98900 - 17335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rahulcitiply@gmail.com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8007338" y="2575941"/>
            <a:ext cx="231107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Rahul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Chordiya,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93710 - 06275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info.sayyam@gmail.com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3569576" y="5764962"/>
            <a:ext cx="218279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Omkar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Agashe,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86001 - 41441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omagashe@gmail.com</a:t>
            </a:r>
          </a:p>
        </p:txBody>
      </p:sp>
      <p:sp>
        <p:nvSpPr>
          <p:cNvPr id="7" name="Rectangle 6"/>
          <p:cNvSpPr/>
          <p:nvPr/>
        </p:nvSpPr>
        <p:spPr>
          <a:xfrm>
            <a:off x="6624576" y="5764962"/>
            <a:ext cx="21698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Anuja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Pandit,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Awards - NATCON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98229 - 74114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anuja.pan@gmail.com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7015" y="554766"/>
            <a:ext cx="1898217" cy="2232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60" y="721668"/>
            <a:ext cx="2232023" cy="1889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86" y="721668"/>
            <a:ext cx="2232024" cy="18827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60" y="3911521"/>
            <a:ext cx="2234059" cy="1889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70" y="3911520"/>
            <a:ext cx="2235316" cy="1897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Oval 27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n-I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8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AHMEDABAD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297" y="388981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45395" y="388981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065133" y="388981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463051" y="388981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7" y="681661"/>
            <a:ext cx="2180347" cy="18329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7" name="Rectangle 86"/>
          <p:cNvSpPr/>
          <p:nvPr/>
        </p:nvSpPr>
        <p:spPr>
          <a:xfrm>
            <a:off x="9860967" y="388981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89" y="639575"/>
            <a:ext cx="2180355" cy="1917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91" y="598628"/>
            <a:ext cx="2180355" cy="1950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Rectangle 51"/>
          <p:cNvSpPr/>
          <p:nvPr/>
        </p:nvSpPr>
        <p:spPr>
          <a:xfrm>
            <a:off x="281727" y="2502240"/>
            <a:ext cx="2174586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Vatsal Joshi, CP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Calendar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Current Affairs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98250 - 12090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vatsal@aapl-architects.org</a:t>
            </a:r>
            <a:endParaRPr lang="en-IN" sz="1200" i="1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14967" y="2502240"/>
            <a:ext cx="2847377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Devdatt Pandya, CPE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Advice/Mentoring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98792 - 34919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pandya.devdatt@gmail.com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87926" y="2502240"/>
            <a:ext cx="2309110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Ranna Parikh, IPC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98250 - 66486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rannaparikh@yahoo.co.in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31972" y="526336"/>
            <a:ext cx="1848772" cy="2174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Rectangle 36"/>
          <p:cNvSpPr/>
          <p:nvPr/>
        </p:nvSpPr>
        <p:spPr>
          <a:xfrm flipH="1">
            <a:off x="7193412" y="2502240"/>
            <a:ext cx="2864407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Yogesh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Thakkar, VC Trade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- Protocol - Compliances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98240 - 38412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Info@yogibis.com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7" y="3900673"/>
            <a:ext cx="2180357" cy="1905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Rectangle 38"/>
          <p:cNvSpPr/>
          <p:nvPr/>
        </p:nvSpPr>
        <p:spPr>
          <a:xfrm>
            <a:off x="-131833" y="5790042"/>
            <a:ext cx="3095957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Mehul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Dave, JHS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Growth - Arrears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94267 - 02556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mehulmdave@gmail.com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49" y="3900671"/>
            <a:ext cx="2225071" cy="1967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Rectangle 40"/>
          <p:cNvSpPr/>
          <p:nvPr/>
        </p:nvSpPr>
        <p:spPr>
          <a:xfrm>
            <a:off x="2562215" y="5790042"/>
            <a:ext cx="2392680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Sujal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Khandwala, Treasurer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- Finance - Corporates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98251 - 97937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Spaceplan@balas.in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414" y="543876"/>
            <a:ext cx="2289018" cy="2063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Rectangle 42"/>
          <p:cNvSpPr/>
          <p:nvPr/>
        </p:nvSpPr>
        <p:spPr>
          <a:xfrm>
            <a:off x="9439629" y="2502240"/>
            <a:ext cx="3056809" cy="138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Chirag Doshi, Hon.Sec.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Records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Constitution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98248 - 04416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egodes@gmail.com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52" y="3842798"/>
            <a:ext cx="2276660" cy="2002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Rectangle 44"/>
          <p:cNvSpPr/>
          <p:nvPr/>
        </p:nvSpPr>
        <p:spPr>
          <a:xfrm>
            <a:off x="5045535" y="5795252"/>
            <a:ext cx="2309110" cy="83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Premal Nagori, MC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98257 - 24073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premal1998@yahoo.co.in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500" y="3854371"/>
            <a:ext cx="2283658" cy="1996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414" y="3854371"/>
            <a:ext cx="2269763" cy="1984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Rectangle 47"/>
          <p:cNvSpPr/>
          <p:nvPr/>
        </p:nvSpPr>
        <p:spPr>
          <a:xfrm>
            <a:off x="7368495" y="5790042"/>
            <a:ext cx="2351238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Khanjan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Patel, MC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 - Press - Media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96876 - 52700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khanjankulin@gmail.com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550183" y="5790042"/>
            <a:ext cx="2705245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Nehaal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Kinariwala, MC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- CEP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97272 - 62929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nehaalkinariwala@gmail.com</a:t>
            </a:r>
          </a:p>
        </p:txBody>
      </p:sp>
    </p:spTree>
    <p:extLst>
      <p:ext uri="{BB962C8B-B14F-4D97-AF65-F5344CB8AC3E}">
        <p14:creationId xmlns:p14="http://schemas.microsoft.com/office/powerpoint/2010/main" val="12533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NASHIK M.C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506513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9828989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4917" y="3893035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655935" y="3893035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9" name="Rectangle 108"/>
          <p:cNvSpPr/>
          <p:nvPr/>
        </p:nvSpPr>
        <p:spPr>
          <a:xfrm>
            <a:off x="5046953" y="3893035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437971" y="3893035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91" y="613331"/>
            <a:ext cx="2230836" cy="1957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470705" y="2517524"/>
            <a:ext cx="179956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Vaishali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Pradhan,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98900 - 95322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vrparch@gmail.com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25083" y="2517524"/>
            <a:ext cx="216529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Atul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Bohora,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98221 - 98908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atulbohora@gmail.com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828989" y="3893035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10" y="587276"/>
            <a:ext cx="2219301" cy="1960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/>
          <p:cNvSpPr/>
          <p:nvPr/>
        </p:nvSpPr>
        <p:spPr>
          <a:xfrm>
            <a:off x="5123364" y="2517524"/>
            <a:ext cx="217364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Tarannum Kadri, IPC/Advisor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98224 - 78476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tarannumkadri@gmail.com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645" y="587276"/>
            <a:ext cx="2230838" cy="20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3217" y="590310"/>
            <a:ext cx="2230840" cy="1957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/>
          <p:cNvSpPr/>
          <p:nvPr/>
        </p:nvSpPr>
        <p:spPr>
          <a:xfrm>
            <a:off x="7293336" y="2517524"/>
            <a:ext cx="250845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Jitendra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Batavia,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- CEP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98220 - 84048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plywoodcorporation@yahoo.co.in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-49504" y="5786579"/>
            <a:ext cx="28684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Sagar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Kabre, JHS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Protocol - Compliances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94222 - 52477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Sagarakabre@gmail.com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46198" y="2517524"/>
            <a:ext cx="224162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Rupali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Jaykhedkar,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CEP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98226 - 62505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jaykhedkar@hotmail.com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602883" y="5786579"/>
            <a:ext cx="231107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Hakim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Sinnerwala, Treasurer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 &amp; Membership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98229 - 41152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hakim51152@gmail.com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595666" y="5786579"/>
            <a:ext cx="333075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Shital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Sakhala,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1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Cultural &amp; Sports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99222 - 65554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arsakhalass@gmail.com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545304" y="5786579"/>
            <a:ext cx="279330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Sudeep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Lodha,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1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</a:t>
            </a:r>
            <a:r>
              <a:rPr lang="en-IN" sz="11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Protocol </a:t>
            </a:r>
            <a:r>
              <a:rPr lang="en-IN" sz="11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Compliances</a:t>
            </a:r>
            <a:endParaRPr lang="en-IN" sz="11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75880 - 24928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sudeep.lodha@gmail.com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224598" y="5786579"/>
            <a:ext cx="267121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Smita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Wani,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1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- Protocol - Compliances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98230 - 12842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arsmita1@gmail.com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6" y="613460"/>
            <a:ext cx="2219548" cy="1956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35" y="3839646"/>
            <a:ext cx="2202168" cy="2035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17" y="3841508"/>
            <a:ext cx="2202168" cy="19968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44" y="3840605"/>
            <a:ext cx="2185305" cy="203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8847" y="3762634"/>
            <a:ext cx="2045238" cy="2176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87" y="3841508"/>
            <a:ext cx="2202171" cy="19968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86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NAGPUR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39502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51674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957760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395027" y="386564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3455885" y="386564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516743" y="386564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9577601" y="386564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455885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6898" y="2514613"/>
            <a:ext cx="232265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Arundhati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Sathe,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98604 - 16576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arundhati@callistainteriors.in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02185" y="2514613"/>
            <a:ext cx="22647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Himanshu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Thakkar,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94217 - 00665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archhimanshu4@gmail.com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26615" y="2514613"/>
            <a:ext cx="229950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Bhushan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Jeswani, IPC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93731 - 06508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jeswanibhushan@gmail.com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466560" y="2514613"/>
            <a:ext cx="246501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Harshal Charde, VC Trade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98230 - 67804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himalayasales@rediffmail.com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7179" y="5783460"/>
            <a:ext cx="20652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Aarti Shahane,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 - Press - Media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98232 - 55515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aarti@archmeraki.com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06249" y="5783460"/>
            <a:ext cx="295926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Seema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Agrawal, Treasurer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- Protocol - Compliances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98224 - 74365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seemanagrawal@yahoo.com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03465" y="5783460"/>
            <a:ext cx="244186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Jawahar Tidke,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93266 - 57395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shubhamsales700@gmail.com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635476" y="5783460"/>
            <a:ext cx="232070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Krishna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Poddar,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Press - Media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93714 - 10720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Krishnapoddar25@gmail.com</a:t>
            </a:r>
          </a:p>
        </p:txBody>
      </p:sp>
      <p:sp>
        <p:nvSpPr>
          <p:cNvPr id="43" name="Oval 42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0" r="11489"/>
          <a:stretch/>
        </p:blipFill>
        <p:spPr>
          <a:xfrm>
            <a:off x="395026" y="625033"/>
            <a:ext cx="2255577" cy="1953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/>
          <a:stretch/>
        </p:blipFill>
        <p:spPr>
          <a:xfrm rot="5400000">
            <a:off x="6634297" y="3711950"/>
            <a:ext cx="2029995" cy="2245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600" y="624722"/>
            <a:ext cx="2255578" cy="1966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7" t="-1857" r="4297" b="1857"/>
          <a:stretch/>
        </p:blipFill>
        <p:spPr>
          <a:xfrm>
            <a:off x="9577599" y="3799538"/>
            <a:ext cx="2255579" cy="2050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12" y="624822"/>
            <a:ext cx="2245365" cy="1962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65" y="3819430"/>
            <a:ext cx="2257377" cy="2038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59" y="3819630"/>
            <a:ext cx="2240985" cy="203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s://www.iiid.in/files/upload_photo/5f7b0493456a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97" y="625034"/>
            <a:ext cx="2249787" cy="19127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95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NAGPUR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24" name="Oval 23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69501" y="84075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26" name="Rectangle 25"/>
          <p:cNvSpPr/>
          <p:nvPr/>
        </p:nvSpPr>
        <p:spPr>
          <a:xfrm>
            <a:off x="2497262" y="84075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841740" y="84075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3" name="Rectangle 2"/>
          <p:cNvSpPr/>
          <p:nvPr/>
        </p:nvSpPr>
        <p:spPr>
          <a:xfrm>
            <a:off x="2708635" y="2686065"/>
            <a:ext cx="192267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Abhilasha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Sharma,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Press - Media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98234 --60000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abhiartland@gmail.com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5257800" y="2686065"/>
            <a:ext cx="224259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Tripti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Agrawal,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98224 - 83143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truptiagrawal17@yahoo.com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7888111" y="2686065"/>
            <a:ext cx="23019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Dilip Hinge,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93267 - 28494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ar.diliphhingr@gmail.com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4"/>
          <a:stretch/>
        </p:blipFill>
        <p:spPr>
          <a:xfrm rot="16200000">
            <a:off x="5278206" y="645546"/>
            <a:ext cx="1985471" cy="2269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61" y="787078"/>
            <a:ext cx="2283083" cy="20026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https://www.iiid.in/files/upload_photo/5f7b0962ce7d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740" y="840759"/>
            <a:ext cx="2180349" cy="18453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63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RAIPUR M.C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1403601" y="3903984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3801520" y="3903984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263462" y="3876991"/>
            <a:ext cx="2180349" cy="1944807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63459" y="3900954"/>
            <a:ext cx="2180349" cy="1910977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96031" y="2494373"/>
            <a:ext cx="217218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Shilpi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Sonar,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91650 - 00020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shilpisonar.67@gmail.com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6841" y="2494373"/>
            <a:ext cx="191753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Atul Deshpande,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88786 - 14200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dna.raipur@gmail.com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9651" y="2494373"/>
            <a:ext cx="264104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Rupal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Bagrecha, IPC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94255 - 04083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bagrechaassociates1@yahoo.co.in</a:t>
            </a:r>
          </a:p>
        </p:txBody>
      </p:sp>
      <p:sp>
        <p:nvSpPr>
          <p:cNvPr id="5" name="Rectangle 4"/>
          <p:cNvSpPr/>
          <p:nvPr/>
        </p:nvSpPr>
        <p:spPr>
          <a:xfrm>
            <a:off x="7481166" y="2494373"/>
            <a:ext cx="223671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Hitesh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Oswal,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Calendar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Current Affairs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96300 - 05551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hit020@gmail.com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9684515" y="2494373"/>
            <a:ext cx="263839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Swapnil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Jaggi,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95893 - 48700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swapniljaggi@gmail.com</a:t>
            </a:r>
          </a:p>
        </p:txBody>
      </p:sp>
      <p:sp>
        <p:nvSpPr>
          <p:cNvPr id="7" name="Rectangle 6"/>
          <p:cNvSpPr/>
          <p:nvPr/>
        </p:nvSpPr>
        <p:spPr>
          <a:xfrm>
            <a:off x="1407475" y="5811932"/>
            <a:ext cx="22352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Nisha Hotwani, Treasurer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99777 - 17158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nishahotwani18@gmail.com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61958" y="5811932"/>
            <a:ext cx="22647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Thakkar, Co-opt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93291 - 11111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milan.thakkar11@gmail.com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43683" y="5811932"/>
            <a:ext cx="231250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Lokesh Chabdraker,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- Awards - NATCON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98262 - 49555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Crecons.9@gmail.com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54798" y="5811932"/>
            <a:ext cx="210273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Ruchi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Seth,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78289 - 88755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ruchiseth75@gmail.com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48" y="3828556"/>
            <a:ext cx="2175427" cy="2050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481" y="598202"/>
            <a:ext cx="2204560" cy="1982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09" y="3800339"/>
            <a:ext cx="2185618" cy="2078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651" y="586159"/>
            <a:ext cx="2194444" cy="1974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733" y="473718"/>
            <a:ext cx="1970605" cy="2202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652" y="586159"/>
            <a:ext cx="2187419" cy="1974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57" y="3827566"/>
            <a:ext cx="2187421" cy="2065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972" y="3811338"/>
            <a:ext cx="2204561" cy="20674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57999" y="492036"/>
            <a:ext cx="1993691" cy="2204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117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SAURASHTRA M.C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296" y="3903984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67215" y="3903984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065133" y="3903984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501965" y="3976492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901962" y="3966626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1306" y="2494373"/>
            <a:ext cx="217218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Shailee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Trivedi,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99786 - 02736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trivedishailee@gmail.com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648147" y="2494373"/>
            <a:ext cx="221848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Rachesh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Pipaliya,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90990 - 51151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racheshpipaliya@gmail.com</a:t>
            </a:r>
          </a:p>
        </p:txBody>
      </p:sp>
      <p:sp>
        <p:nvSpPr>
          <p:cNvPr id="68" name="Oval 67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5" y="648182"/>
            <a:ext cx="2242411" cy="1905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05" y="670502"/>
            <a:ext cx="2253919" cy="1903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Rectangle 33"/>
          <p:cNvSpPr/>
          <p:nvPr/>
        </p:nvSpPr>
        <p:spPr>
          <a:xfrm>
            <a:off x="4726821" y="2494373"/>
            <a:ext cx="291348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Haresh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Parsana, IPC/Advisor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- Protocol - Compliances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98252 - 17131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hareshparsana@yahoo.comcd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55" y="605857"/>
            <a:ext cx="2220507" cy="1967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Rectangle 35"/>
          <p:cNvSpPr/>
          <p:nvPr/>
        </p:nvSpPr>
        <p:spPr>
          <a:xfrm>
            <a:off x="7338559" y="2494373"/>
            <a:ext cx="249078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Jagdish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Hariyani,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99094 - 20029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the_transparency@hotmail.com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875003" y="2494373"/>
            <a:ext cx="212522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Darshita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Joshi,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Awards - NATCON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76000 - 46447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idreamcreator@gmail.com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311" y="640818"/>
            <a:ext cx="2254191" cy="1905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75" y="647948"/>
            <a:ext cx="2224021" cy="19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Rectangle 39"/>
          <p:cNvSpPr/>
          <p:nvPr/>
        </p:nvSpPr>
        <p:spPr>
          <a:xfrm>
            <a:off x="295984" y="5822095"/>
            <a:ext cx="219744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Vishal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Patoliya, JHS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94275 - 63975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vishal.patoliya@gmail.com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5" y="3903688"/>
            <a:ext cx="2254191" cy="1977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Rectangle 51"/>
          <p:cNvSpPr/>
          <p:nvPr/>
        </p:nvSpPr>
        <p:spPr>
          <a:xfrm>
            <a:off x="2571368" y="5811932"/>
            <a:ext cx="236224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Jignesh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Dhranga, Treasurer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- Finance - Corporates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96629 - 00777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jigneshdhranga26@gmail.com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47" y="3870208"/>
            <a:ext cx="2281470" cy="2002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" name="Rectangle 54"/>
          <p:cNvSpPr/>
          <p:nvPr/>
        </p:nvSpPr>
        <p:spPr>
          <a:xfrm>
            <a:off x="5107347" y="5811932"/>
            <a:ext cx="23260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Patel,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98985 - 91268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sparsh.designs1@gmail.com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503384" y="5811932"/>
            <a:ext cx="228792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Dipak Mehta,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98242 - 13280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dpk.mht2000@gmail.com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52" y="3881723"/>
            <a:ext cx="2252987" cy="20072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73" y="3955245"/>
            <a:ext cx="2254651" cy="1916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2" name="Rectangle 71"/>
          <p:cNvSpPr/>
          <p:nvPr/>
        </p:nvSpPr>
        <p:spPr>
          <a:xfrm>
            <a:off x="9920473" y="5811932"/>
            <a:ext cx="225848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Kushal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Shah,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Press - Media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90990 - 23789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architectkushal@gmail.com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340" y="3881897"/>
            <a:ext cx="2242408" cy="1991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17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SAURASHTRA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24" name="Oval 23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45815" y="956506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33" name="Rectangle 32"/>
          <p:cNvSpPr/>
          <p:nvPr/>
        </p:nvSpPr>
        <p:spPr>
          <a:xfrm>
            <a:off x="6418054" y="956506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5" name="Rectangle 4"/>
          <p:cNvSpPr/>
          <p:nvPr/>
        </p:nvSpPr>
        <p:spPr>
          <a:xfrm>
            <a:off x="3973413" y="2801811"/>
            <a:ext cx="182115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Tejas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Raval,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98242 - 22848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info@tejglass.com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019" y="891251"/>
            <a:ext cx="2220299" cy="1967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6397554" y="2801811"/>
            <a:ext cx="231632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Hardik Lakhani,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98259 - 97403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ar.hardiklakhani@gmail.com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054" y="896617"/>
            <a:ext cx="2250841" cy="1905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115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SURAT M.C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296" y="3915559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67215" y="3915559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065133" y="3915559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501965" y="3915559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901962" y="3915559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6057" y="2514615"/>
            <a:ext cx="24268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Rupesh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Kapadia,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Calender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Current Affairs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98251 - 17111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chairman.iiidsurat@gmail.com, </a:t>
            </a:r>
            <a:endParaRPr lang="en-IN" sz="1200" i="1" dirty="0" smtClean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roops31@yahoo.co.uk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24593" y="2514615"/>
            <a:ext cx="220690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Vishal Masruwala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IPC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98255 - 44114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architectvishal@yahoo.co.in</a:t>
            </a:r>
          </a:p>
        </p:txBody>
      </p:sp>
      <p:sp>
        <p:nvSpPr>
          <p:cNvPr id="5" name="Rectangle 4"/>
          <p:cNvSpPr/>
          <p:nvPr/>
        </p:nvSpPr>
        <p:spPr>
          <a:xfrm>
            <a:off x="5178400" y="2514615"/>
            <a:ext cx="204999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Rahul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Jaiswal,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98241 - 44670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prabhusurat@yahoo.com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9648636" y="2514615"/>
            <a:ext cx="260898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Arpan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Chaudhary, JHS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98241 - 44075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ideasdesignerspace1@gmail.com</a:t>
            </a:r>
          </a:p>
        </p:txBody>
      </p:sp>
      <p:sp>
        <p:nvSpPr>
          <p:cNvPr id="7" name="Rectangle 6"/>
          <p:cNvSpPr/>
          <p:nvPr/>
        </p:nvSpPr>
        <p:spPr>
          <a:xfrm>
            <a:off x="7292054" y="2514615"/>
            <a:ext cx="25986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Sohel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Mansur,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Records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Constitution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98241 - 86962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architectssim@gmail.com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292" y="5833373"/>
            <a:ext cx="211435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Ashish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Patel,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98240 - 50229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patel.aashish@ymail.com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2598865" y="5833373"/>
            <a:ext cx="231704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Bhavna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Vimawala,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CEP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98791 - 99126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bhavna.vimawala@gmail.com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70227" y="5833373"/>
            <a:ext cx="211604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Pallav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Khandwalla,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98241 - 53082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Info@shipraenterprise.com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77210" y="5833373"/>
            <a:ext cx="218375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Merchan, MC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 - Press - Media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94261 - 37748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a3merchant@hotmail.com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771775" y="5833373"/>
            <a:ext cx="243161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Vaishali Chauhan,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98243 - 56780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chauhanvaishaliv@gmail.com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281" y="627104"/>
            <a:ext cx="2252033" cy="1954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964" y="3870725"/>
            <a:ext cx="2230837" cy="20070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005" y="3870171"/>
            <a:ext cx="2234886" cy="2032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r="45684"/>
          <a:stretch/>
        </p:blipFill>
        <p:spPr>
          <a:xfrm>
            <a:off x="269295" y="625033"/>
            <a:ext cx="2230837" cy="1928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598" y="3858154"/>
            <a:ext cx="2260071" cy="20448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7" b="22194"/>
          <a:stretch/>
        </p:blipFill>
        <p:spPr>
          <a:xfrm>
            <a:off x="5073598" y="624657"/>
            <a:ext cx="2222176" cy="1945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2" y="3863785"/>
            <a:ext cx="2239291" cy="2037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79" y="624109"/>
            <a:ext cx="2230837" cy="1938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78" y="3876571"/>
            <a:ext cx="2228918" cy="2001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17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SURAT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24" name="Oval 23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45815" y="956506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33" name="Rectangle 32"/>
          <p:cNvSpPr/>
          <p:nvPr/>
        </p:nvSpPr>
        <p:spPr>
          <a:xfrm>
            <a:off x="6418054" y="956506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3" name="Rectangle 2"/>
          <p:cNvSpPr/>
          <p:nvPr/>
        </p:nvSpPr>
        <p:spPr>
          <a:xfrm>
            <a:off x="3881303" y="2815049"/>
            <a:ext cx="202171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Vipul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Nakrani,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98251 - 13939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vipulnakrani@gmail.com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6467385" y="2815049"/>
            <a:ext cx="220046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Jigar Talati,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98251 - 43221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jigar.interiors@gmail.com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2" b="19494"/>
          <a:stretch/>
        </p:blipFill>
        <p:spPr>
          <a:xfrm>
            <a:off x="6418053" y="949125"/>
            <a:ext cx="2192124" cy="1857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13" y="949125"/>
            <a:ext cx="2168849" cy="1857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65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THANE M.C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296" y="3903984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67215" y="3903984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065133" y="3903984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501965" y="3903984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901962" y="3903984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6292" y="2514614"/>
            <a:ext cx="219533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Sandeep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Joshi,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93720 - 33055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sandeep@promkraft.com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635988" y="2514614"/>
            <a:ext cx="22647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Rashmi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Tiwari,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90821 - 62406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Tiwari.rashmi11@gmail.com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64881" y="2514614"/>
            <a:ext cx="251192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Mahesh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Pednekar,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98201 - 99428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1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mahesh_enterprise@rediffmail.com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316890" y="2514614"/>
            <a:ext cx="320746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Manjusha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Shresth,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1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</a:t>
            </a:r>
            <a:r>
              <a:rPr lang="en-IN" sz="11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Records </a:t>
            </a:r>
            <a:r>
              <a:rPr lang="en-IN" sz="11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Constitution</a:t>
            </a:r>
            <a:endParaRPr lang="en-IN" sz="11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98209 - 50138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1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transformationdesignstudio11@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1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2203" y="5796170"/>
            <a:ext cx="240367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Bobbie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Vijayakkar, Treasurer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- CEP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982009373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bobbievijayakkar@gmail.com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13" y="647851"/>
            <a:ext cx="2270388" cy="1961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87" y="638125"/>
            <a:ext cx="2264394" cy="19726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4" y="648182"/>
            <a:ext cx="2264075" cy="1942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74" y="648225"/>
            <a:ext cx="2279129" cy="1939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7" y="3884076"/>
            <a:ext cx="2210044" cy="1987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Rectangle 40"/>
          <p:cNvSpPr/>
          <p:nvPr/>
        </p:nvSpPr>
        <p:spPr>
          <a:xfrm>
            <a:off x="5042176" y="2514614"/>
            <a:ext cx="223005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Sanjiv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Thakur, IPC/Advisor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98200 - 90037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sanjivthakur07@gmail.com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24" y="625033"/>
            <a:ext cx="2249875" cy="19700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Rectangle 42"/>
          <p:cNvSpPr/>
          <p:nvPr/>
        </p:nvSpPr>
        <p:spPr>
          <a:xfrm>
            <a:off x="2642108" y="5796170"/>
            <a:ext cx="233422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Shrreyash Sarmalkar, MC 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Press - Media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98202 - 46186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essquare46@gmail.com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187527" y="5796170"/>
            <a:ext cx="205691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Sadashiv Yadav,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CEP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99674 - 62311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shaileeyadav@gmail.com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00" y="3857282"/>
            <a:ext cx="2268225" cy="2032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Rectangle 45"/>
          <p:cNvSpPr/>
          <p:nvPr/>
        </p:nvSpPr>
        <p:spPr>
          <a:xfrm>
            <a:off x="7171487" y="5796170"/>
            <a:ext cx="298414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Ranjeet Singh,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Protocol - Compliances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99872 - 49035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ranjeet@innerspaceinterior.in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0051481" y="5796170"/>
            <a:ext cx="225047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Sunil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Khairnar,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Awards - NATCON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98213 - 21780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Sunilkhairnar20@gmail.com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1" b="27088"/>
          <a:stretch/>
        </p:blipFill>
        <p:spPr>
          <a:xfrm>
            <a:off x="7507808" y="3873070"/>
            <a:ext cx="2264304" cy="20277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8945" r="7826" b="11223"/>
          <a:stretch/>
        </p:blipFill>
        <p:spPr>
          <a:xfrm>
            <a:off x="9901962" y="3868788"/>
            <a:ext cx="2270388" cy="2036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592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THANE M.C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. 21-23</a:t>
            </a:r>
          </a:p>
        </p:txBody>
      </p:sp>
      <p:sp>
        <p:nvSpPr>
          <p:cNvPr id="24" name="Oval 23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69501" y="84075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1" name="Rectangle 10"/>
          <p:cNvSpPr/>
          <p:nvPr/>
        </p:nvSpPr>
        <p:spPr>
          <a:xfrm>
            <a:off x="2497262" y="84075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41740" y="84075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6" name="Rectangle 5"/>
          <p:cNvSpPr/>
          <p:nvPr/>
        </p:nvSpPr>
        <p:spPr>
          <a:xfrm>
            <a:off x="5317282" y="2685780"/>
            <a:ext cx="197541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Milind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Somani,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93223 - 29294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Arche_vista@yahoo.com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7754708" y="2685780"/>
            <a:ext cx="24007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Hiralal Vishwakarma, Advisor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98676 - 33369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traansformation@gmail.com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39" y="798368"/>
            <a:ext cx="2225210" cy="1938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7"/>
          <a:stretch/>
        </p:blipFill>
        <p:spPr>
          <a:xfrm>
            <a:off x="5158645" y="798368"/>
            <a:ext cx="2225210" cy="1925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2497262" y="2685780"/>
            <a:ext cx="210787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Waqar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Shaikh,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Calender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Current Affairs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80975 - 27247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shaikh.waqar@yahoo.com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r="27997"/>
          <a:stretch/>
        </p:blipFill>
        <p:spPr>
          <a:xfrm>
            <a:off x="2447932" y="821802"/>
            <a:ext cx="2270388" cy="1909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04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AHMEDNAGAR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69297" y="3783329"/>
            <a:ext cx="2180349" cy="1752361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  <a:cs typeface="Aparajita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667215" y="3783328"/>
            <a:ext cx="2180349" cy="1752361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  <a:cs typeface="Aparajita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65133" y="3783328"/>
            <a:ext cx="2180349" cy="1752361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  <a:cs typeface="Aparajita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463051" y="3785301"/>
            <a:ext cx="2180349" cy="1752361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  <a:cs typeface="Aparajita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860967" y="3783328"/>
            <a:ext cx="2180349" cy="1752361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  <a:cs typeface="Aparajita" panose="020B060402020202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24" y="646735"/>
            <a:ext cx="2052337" cy="1906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" name="Rectangle 64"/>
          <p:cNvSpPr/>
          <p:nvPr/>
        </p:nvSpPr>
        <p:spPr>
          <a:xfrm>
            <a:off x="269297" y="767397"/>
            <a:ext cx="2180349" cy="1673775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667215" y="767396"/>
            <a:ext cx="2180349" cy="1673775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065133" y="767396"/>
            <a:ext cx="2180349" cy="1673775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463051" y="769369"/>
            <a:ext cx="2180349" cy="1673775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860967" y="767396"/>
            <a:ext cx="2180349" cy="1673775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899" y="2418235"/>
            <a:ext cx="2548890" cy="83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Ashish Gurnani, CP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9860376799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ashish@gurnaniandassociates.in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42" y="646735"/>
            <a:ext cx="2046468" cy="1962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45" y="623585"/>
            <a:ext cx="2037522" cy="1975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Rectangle 35"/>
          <p:cNvSpPr/>
          <p:nvPr/>
        </p:nvSpPr>
        <p:spPr>
          <a:xfrm>
            <a:off x="2689966" y="2418235"/>
            <a:ext cx="2142377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Ajay Apurva, CPE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Advice/Mentoring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9822243395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ajayapurva5@gmail.com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118571" y="2418235"/>
            <a:ext cx="2165124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Avtarsingh Hira, IPC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Advice/Mentoring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9860388181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havtarsingh@gmail.com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824" y="669885"/>
            <a:ext cx="2045663" cy="18916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Rectangle 38"/>
          <p:cNvSpPr/>
          <p:nvPr/>
        </p:nvSpPr>
        <p:spPr>
          <a:xfrm>
            <a:off x="7383898" y="2418235"/>
            <a:ext cx="2434472" cy="83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Abhinandan Bhansali, VC Trade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9922817817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rishavlights@gmail.com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130" y="646735"/>
            <a:ext cx="2052160" cy="1906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Rectangle 40"/>
          <p:cNvSpPr/>
          <p:nvPr/>
        </p:nvSpPr>
        <p:spPr>
          <a:xfrm>
            <a:off x="9977167" y="2418235"/>
            <a:ext cx="2052626" cy="83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Amit Chimnani, Hon. Sec.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9890020520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designgenx@gmail.com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9" y="3644812"/>
            <a:ext cx="2045662" cy="19903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Rectangle 42"/>
          <p:cNvSpPr/>
          <p:nvPr/>
        </p:nvSpPr>
        <p:spPr>
          <a:xfrm>
            <a:off x="14046" y="5523165"/>
            <a:ext cx="2683559" cy="83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Tejas Darokar, JHS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9096785663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kalpakinteriors17@gmail.com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685" y="3714262"/>
            <a:ext cx="2046468" cy="1906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Rectangle 44"/>
          <p:cNvSpPr/>
          <p:nvPr/>
        </p:nvSpPr>
        <p:spPr>
          <a:xfrm>
            <a:off x="2449646" y="5523165"/>
            <a:ext cx="2603803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Sachin Hiwale, Treasurer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- Finance - Corporates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9689435776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Sachin.c_hiwale@rediffmail.com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48" y="3725837"/>
            <a:ext cx="2027319" cy="1904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Rectangle 46"/>
          <p:cNvSpPr/>
          <p:nvPr/>
        </p:nvSpPr>
        <p:spPr>
          <a:xfrm>
            <a:off x="4755730" y="5523165"/>
            <a:ext cx="2872740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Suraj Nannaware, MC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- Awards - NATCON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9860381818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suraj.nannaware444@gmail.com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979" y="3679537"/>
            <a:ext cx="2052337" cy="1962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116" y="3714262"/>
            <a:ext cx="2052161" cy="1962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Rectangle 51"/>
          <p:cNvSpPr/>
          <p:nvPr/>
        </p:nvSpPr>
        <p:spPr>
          <a:xfrm>
            <a:off x="7130194" y="5523165"/>
            <a:ext cx="2961660" cy="138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Satish Bajaj, MC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Assignments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9175666000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 err="1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satyamhardware.ahmednagar</a:t>
            </a: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703352" y="5523165"/>
            <a:ext cx="2566188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Santosh Gaikwad, MC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Growth - Arrears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9730354532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santoshgaikwad.sg@gmail.com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8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VADODARA M.C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296" y="3903984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67215" y="3903984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065133" y="3903984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501965" y="3903984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901962" y="3903984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3648" y="2505949"/>
            <a:ext cx="223005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Birju Dikshit,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Calender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Current Affairs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98250 - 34425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birjudixit@gmail.com</a:t>
            </a:r>
          </a:p>
        </p:txBody>
      </p:sp>
      <p:sp>
        <p:nvSpPr>
          <p:cNvPr id="3" name="Rectangle 2"/>
          <p:cNvSpPr/>
          <p:nvPr/>
        </p:nvSpPr>
        <p:spPr>
          <a:xfrm>
            <a:off x="2816507" y="2505949"/>
            <a:ext cx="201713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Jiten Tosar,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- Awards - NATCON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99240 - 25226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jitentosar05@gmail.com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48" y="669309"/>
            <a:ext cx="2206484" cy="1888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029" y="667342"/>
            <a:ext cx="2231410" cy="1900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Rectangle 49"/>
          <p:cNvSpPr/>
          <p:nvPr/>
        </p:nvSpPr>
        <p:spPr>
          <a:xfrm>
            <a:off x="5017606" y="2505949"/>
            <a:ext cx="229950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Mayur Shah, IPC/Advisor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98250 - 75048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msa19712004@gmail.com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4782" y="466090"/>
            <a:ext cx="1962616" cy="2267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Rectangle 52"/>
          <p:cNvSpPr/>
          <p:nvPr/>
        </p:nvSpPr>
        <p:spPr>
          <a:xfrm>
            <a:off x="7432860" y="2505949"/>
            <a:ext cx="228915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Brijeshkumar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Shah,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1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</a:t>
            </a:r>
            <a:r>
              <a:rPr lang="en-IN" sz="11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Protocol </a:t>
            </a:r>
            <a:r>
              <a:rPr lang="en-IN" sz="11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1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Compliances</a:t>
            </a:r>
            <a:endParaRPr lang="en-IN" sz="11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98989 - 67007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brijesh7650@gmail.com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715355" y="2505949"/>
            <a:ext cx="270422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Uday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Amin,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Records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–Constitution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98989 - 95336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uddezine@gmail.com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0355" y="505320"/>
            <a:ext cx="1893460" cy="2221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786" y="667343"/>
            <a:ext cx="2206052" cy="1910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Rectangle 57"/>
          <p:cNvSpPr/>
          <p:nvPr/>
        </p:nvSpPr>
        <p:spPr>
          <a:xfrm>
            <a:off x="8527" y="5815504"/>
            <a:ext cx="266650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Manoj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Patel, JHS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Yantra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Portfolio - Weather Report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99243 - 76644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Manojpatelstudio@gmail.com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0" y="3815031"/>
            <a:ext cx="2274042" cy="2084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Rectangle 59"/>
          <p:cNvSpPr/>
          <p:nvPr/>
        </p:nvSpPr>
        <p:spPr>
          <a:xfrm>
            <a:off x="2433425" y="5815504"/>
            <a:ext cx="259502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Darshan Patel, Treasurer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- Finance - Corporates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97129 - 28877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darshan5284@gmail.com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531" y="3903441"/>
            <a:ext cx="2288709" cy="1972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" name="Rectangle 61"/>
          <p:cNvSpPr/>
          <p:nvPr/>
        </p:nvSpPr>
        <p:spPr>
          <a:xfrm>
            <a:off x="5121469" y="5815504"/>
            <a:ext cx="218056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Dhanil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Shah, MC 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98798 - 94249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dhanil86@gmail.com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501965" y="5815504"/>
            <a:ext cx="234575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Jayshil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Patel,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97277 - 65646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pateljayshilg@gmail.com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0171391" y="5815504"/>
            <a:ext cx="191622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Urvi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Shah,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Press - Media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98987 - 26367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urvi@traanspace.com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32" y="3911436"/>
            <a:ext cx="2231408" cy="1955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89" y="3865136"/>
            <a:ext cx="2304673" cy="2013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983" y="3865135"/>
            <a:ext cx="2281584" cy="2004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445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838200" y="63934"/>
            <a:ext cx="10515600" cy="444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VADODARA M.C. 21-23</a:t>
            </a:r>
            <a:endParaRPr lang="en-IN" sz="3200" b="1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63834" y="2801812"/>
            <a:ext cx="20854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Pranay Parikh,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98985 - 15151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pranay@pitamberdas.com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45815" y="956506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21" name="Rectangle 20"/>
          <p:cNvSpPr/>
          <p:nvPr/>
        </p:nvSpPr>
        <p:spPr>
          <a:xfrm>
            <a:off x="6418054" y="956506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r="5735"/>
          <a:stretch/>
        </p:blipFill>
        <p:spPr>
          <a:xfrm>
            <a:off x="3743703" y="914401"/>
            <a:ext cx="2195276" cy="1898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6625703" y="2801812"/>
            <a:ext cx="191519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Jyoti Gill 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CEP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98258 - 05369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jyotigill72@gmail.com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8406" y="789274"/>
            <a:ext cx="1962724" cy="2203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871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VIZAG M.C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297" y="391180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67214" y="391180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065133" y="391180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9" name="Rectangle 108"/>
          <p:cNvSpPr/>
          <p:nvPr/>
        </p:nvSpPr>
        <p:spPr>
          <a:xfrm>
            <a:off x="7463051" y="391180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86" y="2514615"/>
            <a:ext cx="263517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Suresh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Bandaru,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Yantra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Portfolio - Weather Report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97042 - 01438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bsuresh600@gmail.com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70936" y="2514615"/>
            <a:ext cx="216060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Uday K 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Showcase - Others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88972 - 24466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uday@subhadragroup.in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89726" y="2514615"/>
            <a:ext cx="225102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Srirama Mudragada, IPC/Advisor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97053 - 88144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rammudragada@gmail.com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3" y="678215"/>
            <a:ext cx="2365214" cy="1833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435" y="666640"/>
            <a:ext cx="2195948" cy="1833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9" y="655065"/>
            <a:ext cx="2309615" cy="189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/>
          <p:cNvSpPr/>
          <p:nvPr/>
        </p:nvSpPr>
        <p:spPr>
          <a:xfrm>
            <a:off x="7096718" y="2514615"/>
            <a:ext cx="30017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Abhignya Grandhi, Hon.Sec.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Records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Constitution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94909 - 61060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abhignyagrandhi@gmail.com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75146" y="2514615"/>
            <a:ext cx="304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Mounika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Nerogi,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- Finance - Corporates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8712834472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aaronarchitectureinteriors</a:t>
            </a: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395" y="678215"/>
            <a:ext cx="2334976" cy="1833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24" y="669308"/>
            <a:ext cx="2332965" cy="1865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Rectangle 43"/>
          <p:cNvSpPr/>
          <p:nvPr/>
        </p:nvSpPr>
        <p:spPr>
          <a:xfrm>
            <a:off x="318463" y="5829616"/>
            <a:ext cx="229036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Gowtam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Belisonti,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- Arrears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90100 - 70006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architectgowtam@gmail.com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575947" y="5829616"/>
            <a:ext cx="252127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Sandeep Bandaru,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Awards - NATCON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99666 - 00662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architectsandeep4u@gmail.com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04624" y="5829616"/>
            <a:ext cx="243285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Lalitha Bandaru, Co-opt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Press - Media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88861 - 19494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infinityconceptions@gmail.com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553085" y="5829616"/>
            <a:ext cx="215990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Uday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Gullipall, Co-opt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Assignments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95029 - 93794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udaykumar.jmj@gmail.com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9" y="3911802"/>
            <a:ext cx="2331613" cy="1914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83" y="3911801"/>
            <a:ext cx="2334308" cy="1921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1856" r="3864" b="3460"/>
          <a:stretch/>
        </p:blipFill>
        <p:spPr>
          <a:xfrm>
            <a:off x="7463051" y="3911801"/>
            <a:ext cx="2310964" cy="1914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90" y="3918999"/>
            <a:ext cx="2319032" cy="19147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Rectangle 51"/>
          <p:cNvSpPr/>
          <p:nvPr/>
        </p:nvSpPr>
        <p:spPr>
          <a:xfrm>
            <a:off x="9860967" y="3877078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920379" y="5829616"/>
            <a:ext cx="220217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Bandan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Mishra, MC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CEP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90400 - 51341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bandank10@rediffmail.com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3544" r="4609" b="2278"/>
          <a:stretch/>
        </p:blipFill>
        <p:spPr>
          <a:xfrm>
            <a:off x="9828600" y="3891285"/>
            <a:ext cx="2292672" cy="2002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55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BANGALORE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5787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5787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5787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5787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53126" y="3794760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5029224" y="3794760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448962" y="3794760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7214" y="65787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2704" y="2493535"/>
            <a:ext cx="2221230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Kavita Sastry, CP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Calendar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Current Affairs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98452 - 51612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kavisastry@gmail.com</a:t>
            </a:r>
            <a:endParaRPr lang="en-IN" sz="1200" i="1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38546" y="5744362"/>
            <a:ext cx="2667000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Vikram Sampat, Treasurer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Assignments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99020 - 21443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livingelements.vikram@gmail.com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80861" y="2483884"/>
            <a:ext cx="2884170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Prashanth Reddy, VC Trade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- Protocol - Compliances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98451 - 91425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prashanth.reddy@fundermax.biz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71354" y="5744362"/>
            <a:ext cx="2004060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Elayaraja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Mayavan, MC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96633 - 87440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elay@myvn.in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67643" y="2493535"/>
            <a:ext cx="2704721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Gunjan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Das, CPE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Yantra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Portfolio - Weather Report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99860 - 79261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info@ngassociates.in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31052" y="5744362"/>
            <a:ext cx="2106930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Zubair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Ahmed, Co-opt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98440 - 31909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zubair@studioplus.in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7" y="646304"/>
            <a:ext cx="2216486" cy="1875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32" y="3794760"/>
            <a:ext cx="2200582" cy="1930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253" y="3794760"/>
            <a:ext cx="2218046" cy="1949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57" y="663994"/>
            <a:ext cx="2218048" cy="1875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076" y="3794760"/>
            <a:ext cx="2216489" cy="1949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81" y="584169"/>
            <a:ext cx="2216487" cy="1949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/>
          <p:cNvSpPr/>
          <p:nvPr/>
        </p:nvSpPr>
        <p:spPr>
          <a:xfrm>
            <a:off x="9679565" y="2483884"/>
            <a:ext cx="2685076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Sahana Shetty, JHS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- Showcase – Others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90089 - 99013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sahana@coredesignarchitects.com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339286" y="2483884"/>
            <a:ext cx="2525584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Vishwanath Rao, Hon. Sec.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- CEP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98450 - 61280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vish@vishwannathassociates.net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24" y="675517"/>
            <a:ext cx="2202136" cy="1875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91" y="674026"/>
            <a:ext cx="2175377" cy="1856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4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BHARUCH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297" y="382126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45395" y="382126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065133" y="382126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463051" y="382126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860967" y="382126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7" y="656658"/>
            <a:ext cx="2261663" cy="19264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50332" y="2516601"/>
            <a:ext cx="2306188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Maitri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Buch, CP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Calendar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Current Affairs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98241 - 21580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maitrimithaiwala@gmail.com</a:t>
            </a:r>
            <a:endParaRPr lang="en-IN" sz="1200" i="1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3051" y="2516601"/>
            <a:ext cx="2358606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Pratham Surti, VC Trade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Funds - Finance - Corporates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98980 - 59686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hemantsurti_001@yahoo.com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50331" y="2516601"/>
            <a:ext cx="2565070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Shahabuddin Contractor, CPE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- Arrears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96384 - 23930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ar.shahabuddin1982@gmail.com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69" y="582809"/>
            <a:ext cx="2254232" cy="20054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91" y="643255"/>
            <a:ext cx="2256021" cy="1967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Oval 37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058815" y="2516601"/>
            <a:ext cx="2177143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Chirag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Vadgama, IPC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99740 - 01036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jk.chirag@gmail.com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51" y="608596"/>
            <a:ext cx="2232562" cy="1958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Rectangle 36"/>
          <p:cNvSpPr/>
          <p:nvPr/>
        </p:nvSpPr>
        <p:spPr>
          <a:xfrm>
            <a:off x="9629580" y="2516601"/>
            <a:ext cx="2659305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Vidita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Choksi, Hon.Sec.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Showcase - Others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98240 - 34231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design.littlestudio@gmail.com</a:t>
            </a:r>
            <a:endParaRPr lang="en-IN" sz="1200" i="1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67" y="643255"/>
            <a:ext cx="2244438" cy="1930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Rectangle 39"/>
          <p:cNvSpPr/>
          <p:nvPr/>
        </p:nvSpPr>
        <p:spPr>
          <a:xfrm>
            <a:off x="-102027" y="5752484"/>
            <a:ext cx="2872740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Manojkumar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Kulchandani,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Sponsorships - Protocol - Compliances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98250 - 23501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mkulchandani@yahoo.com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t="6060" r="11026" b="7706"/>
          <a:stretch/>
        </p:blipFill>
        <p:spPr>
          <a:xfrm>
            <a:off x="250332" y="3821263"/>
            <a:ext cx="2243467" cy="1930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Rectangle 47"/>
          <p:cNvSpPr/>
          <p:nvPr/>
        </p:nvSpPr>
        <p:spPr>
          <a:xfrm>
            <a:off x="7645669" y="5752484"/>
            <a:ext cx="1951171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Jhaveri, MC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Assignments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98986 - 37606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vibearch@gmail.com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9"/>
          <a:stretch/>
        </p:blipFill>
        <p:spPr>
          <a:xfrm rot="5400000">
            <a:off x="7606036" y="3659334"/>
            <a:ext cx="1930098" cy="2253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Rectangle 49"/>
          <p:cNvSpPr/>
          <p:nvPr/>
        </p:nvSpPr>
        <p:spPr>
          <a:xfrm>
            <a:off x="2623293" y="5752484"/>
            <a:ext cx="2404110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Dhruv Mehta, MC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- Showcase - Others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81416 - 44666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karyadesignstudio@gmail.com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056405" y="5752484"/>
            <a:ext cx="2406646" cy="83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Virendrasinh Rana, MC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98980 - 84841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designerview1910@gmail.com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12" y="3826255"/>
            <a:ext cx="2239033" cy="1983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738" y="3799009"/>
            <a:ext cx="2243467" cy="2011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" name="Rectangle 54"/>
          <p:cNvSpPr/>
          <p:nvPr/>
        </p:nvSpPr>
        <p:spPr>
          <a:xfrm>
            <a:off x="9975555" y="5752484"/>
            <a:ext cx="2065761" cy="83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Radha Patel, MC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90994 - 24895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ar.radha.patel@gmail.com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www.iiid.in/files/upload_photo/6102836c4e53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22" y="3821263"/>
            <a:ext cx="2186298" cy="19503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7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BHARUCH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1469447" y="69216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265283" y="69216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8663201" y="69216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867364" y="69216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84947" y="2570146"/>
            <a:ext cx="2017131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Sneh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Patel, Co-opt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Assignments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92656 - 71553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sneh@bmworld.in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66258" y="2570146"/>
            <a:ext cx="2034901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Kadam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Shah, Co-opt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Press - Media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92271 - 35357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kus2in@rediffmail.com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12264" r="15676" b="4389"/>
          <a:stretch/>
        </p:blipFill>
        <p:spPr>
          <a:xfrm>
            <a:off x="6285904" y="652252"/>
            <a:ext cx="2246374" cy="1958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073" y="652252"/>
            <a:ext cx="2267791" cy="1958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Oval 30"/>
          <p:cNvSpPr/>
          <p:nvPr/>
        </p:nvSpPr>
        <p:spPr>
          <a:xfrm>
            <a:off x="11647170" y="138028"/>
            <a:ext cx="377190" cy="37040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83776" y="2570146"/>
            <a:ext cx="2426525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Gautam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Gandhi, Co-opt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Awards - NATCON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98251 - 40220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gautamgandhi44@gmail.com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04158" y="2570146"/>
            <a:ext cx="2426525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Raxit Shah, MC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Awards - NATCON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81606</a:t>
            </a:r>
            <a:r>
              <a:rPr lang="en-IN" sz="1200" dirty="0" smtClean="0"/>
              <a:t> -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62989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aarunya.archi@gmail.com</a:t>
            </a:r>
            <a:endParaRPr lang="en-IN" sz="1200" i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www.iiid.in/files/upload_photo/5eb6c168f308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447" y="692169"/>
            <a:ext cx="2180347" cy="18453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94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BHOPAL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69297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65133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02" name="Rectangle 101"/>
          <p:cNvSpPr/>
          <p:nvPr/>
        </p:nvSpPr>
        <p:spPr>
          <a:xfrm>
            <a:off x="7463051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860968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269297" y="387899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645395" y="387899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065133" y="387899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463051" y="3878993"/>
            <a:ext cx="2180349" cy="1917814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accent6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667214" y="669309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5566" y="2491335"/>
            <a:ext cx="2106930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Ravisha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Merchant, CP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98260 - 74691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triveradesigns@gmail.com</a:t>
            </a:r>
            <a:endParaRPr lang="en-IN" sz="1200" i="1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805" y="5802092"/>
            <a:ext cx="2290035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Mayooree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Saxena, MC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Showcase - Others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98270 - 55365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mayooreesaxena@gmail.com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73487" y="2491335"/>
            <a:ext cx="2998470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Rishi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Sahu, CPE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Records - Constitution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89599- 11644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uspdesignstudio@gmail.com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46673" y="5802092"/>
            <a:ext cx="2095500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Kamalroop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Maan, Mentor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Advice/Mentoring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98260 - 59636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kamalroop@gmail.com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355778" y="5802092"/>
            <a:ext cx="2484508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Rakesk Jain, Co-opt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- Showcase - Others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94250 - 12129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vinsunbpl@gmail.com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" y="640225"/>
            <a:ext cx="2190751" cy="1911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2967" r="7604" b="2087"/>
          <a:stretch/>
        </p:blipFill>
        <p:spPr>
          <a:xfrm>
            <a:off x="297180" y="3839232"/>
            <a:ext cx="2179346" cy="1973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1999" r="5775" b="18167"/>
          <a:stretch/>
        </p:blipFill>
        <p:spPr>
          <a:xfrm>
            <a:off x="2681355" y="609843"/>
            <a:ext cx="2200919" cy="19854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49" y="3827131"/>
            <a:ext cx="2231263" cy="1995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/>
          <p:cNvSpPr/>
          <p:nvPr/>
        </p:nvSpPr>
        <p:spPr>
          <a:xfrm>
            <a:off x="4974235" y="2491335"/>
            <a:ext cx="2369820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Chetan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Patel, VC Trade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Showcase - Others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94250 - 08500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pateltimber1998@gmail.com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t="24321" r="36500" b="20568"/>
          <a:stretch/>
        </p:blipFill>
        <p:spPr>
          <a:xfrm rot="5400000">
            <a:off x="5204482" y="491120"/>
            <a:ext cx="1888012" cy="21873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Rectangle 31"/>
          <p:cNvSpPr/>
          <p:nvPr/>
        </p:nvSpPr>
        <p:spPr>
          <a:xfrm>
            <a:off x="9850359" y="2490365"/>
            <a:ext cx="2336325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Gupta,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Treasurer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Growth - Arrears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94250 - 09255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maneesh.g17@gmail.com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44" y="655892"/>
            <a:ext cx="2194803" cy="1895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Rectangle 33"/>
          <p:cNvSpPr/>
          <p:nvPr/>
        </p:nvSpPr>
        <p:spPr>
          <a:xfrm>
            <a:off x="7436016" y="2490365"/>
            <a:ext cx="2315770" cy="138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Ankush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Pathe, Hon.Sec.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- Records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Constitution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94250 - 21176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ankush_pathe@yahoo.com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902" y="611305"/>
            <a:ext cx="2190939" cy="19405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Rectangle 38"/>
          <p:cNvSpPr/>
          <p:nvPr/>
        </p:nvSpPr>
        <p:spPr>
          <a:xfrm>
            <a:off x="2561761" y="5802092"/>
            <a:ext cx="2399919" cy="1113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Jeetu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Motwani, MC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- Arrears</a:t>
            </a: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98262 - 91777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Jeetu91777@gmail.com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11" y="3928615"/>
            <a:ext cx="2189250" cy="1894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s://www.iiid.in/files/upload_photo/5f9ab5bfa0c3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133" y="3873707"/>
            <a:ext cx="2226918" cy="19671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22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3934"/>
            <a:ext cx="10515600" cy="4445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CHENNAI </a:t>
            </a:r>
            <a:r>
              <a:rPr lang="en-IN" sz="3200" b="1" dirty="0">
                <a:latin typeface="Gungsuh" panose="02030600000101010101" pitchFamily="18" charset="-127"/>
                <a:ea typeface="Gungsuh" panose="02030600000101010101" pitchFamily="18" charset="-127"/>
              </a:rPr>
              <a:t>M.C. 21-23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5191802" y="3890515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21132" y="2508848"/>
            <a:ext cx="219449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Ravi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CPE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CEP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98427 - 66623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architectravi88@gmail.com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258" y="651542"/>
            <a:ext cx="2174860" cy="1892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" name="Rectangle 99"/>
          <p:cNvSpPr/>
          <p:nvPr/>
        </p:nvSpPr>
        <p:spPr>
          <a:xfrm>
            <a:off x="2061275" y="698808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34828" y="2556114"/>
            <a:ext cx="28841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Ravimeenakshisundaram, CP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94440 - 11118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150" i="1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ravimeenakshisundaram@yahoo.com</a:t>
            </a:r>
            <a:endParaRPr lang="en-IN" sz="1150" i="1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96" y="698808"/>
            <a:ext cx="2178614" cy="1890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1" name="Rectangle 100"/>
          <p:cNvSpPr/>
          <p:nvPr/>
        </p:nvSpPr>
        <p:spPr>
          <a:xfrm>
            <a:off x="8133749" y="698808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5" name="Rectangle 4"/>
          <p:cNvSpPr/>
          <p:nvPr/>
        </p:nvSpPr>
        <p:spPr>
          <a:xfrm>
            <a:off x="1943173" y="5735280"/>
            <a:ext cx="239791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Sakthinarayanan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R, VC Trade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98410 - 22284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sakthi@yman.in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96" y="3857367"/>
            <a:ext cx="2232480" cy="1935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7" name="Rectangle 66"/>
          <p:cNvSpPr/>
          <p:nvPr/>
        </p:nvSpPr>
        <p:spPr>
          <a:xfrm>
            <a:off x="5191802" y="698808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02070" y="5735280"/>
            <a:ext cx="29870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Praneeta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Varma, Hon.Sec.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1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Correspondence - Records - Constitution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97898 - 02786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praneeta@d-studio.in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227" y="3877974"/>
            <a:ext cx="2201968" cy="1892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" name="Rectangle 102"/>
          <p:cNvSpPr/>
          <p:nvPr/>
        </p:nvSpPr>
        <p:spPr>
          <a:xfrm>
            <a:off x="2061275" y="3890515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dirty="0">
              <a:solidFill>
                <a:schemeClr val="tx1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07530" y="2504405"/>
            <a:ext cx="21640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Jeyapandian </a:t>
            </a: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K, IPC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Overall </a:t>
            </a: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Advice/Mentoring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93452 - 59058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arjeyam@gmail.com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07530" y="3890515"/>
            <a:ext cx="2180349" cy="1845306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400" dirty="0"/>
          </a:p>
        </p:txBody>
      </p:sp>
      <p:sp>
        <p:nvSpPr>
          <p:cNvPr id="19" name="Rectangle 18"/>
          <p:cNvSpPr/>
          <p:nvPr/>
        </p:nvSpPr>
        <p:spPr>
          <a:xfrm>
            <a:off x="7808087" y="5735280"/>
            <a:ext cx="307248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Kunnakudi Kunnakudi, Advisor</a:t>
            </a: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96000 - 59567</a:t>
            </a:r>
            <a:endParaRPr lang="en-IN" sz="12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marR="91440" algn="ctr">
              <a:spcBef>
                <a:spcPts val="300"/>
              </a:spcBef>
              <a:spcAft>
                <a:spcPts val="300"/>
              </a:spcAft>
            </a:pPr>
            <a:r>
              <a:rPr lang="en-IN" sz="1200" i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kvshrini@gmail.com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29" y="3890514"/>
            <a:ext cx="2290709" cy="1880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www.iiid.in/files/upload_photo/5eb936424053f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229" y="625033"/>
            <a:ext cx="2163389" cy="19280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7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2849</TotalTime>
  <Words>3447</Words>
  <Application>Microsoft Office PowerPoint</Application>
  <PresentationFormat>Widescreen</PresentationFormat>
  <Paragraphs>1186</Paragraphs>
  <Slides>42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Gungsuh</vt:lpstr>
      <vt:lpstr>Aparajita</vt:lpstr>
      <vt:lpstr>Arial</vt:lpstr>
      <vt:lpstr>Calibri</vt:lpstr>
      <vt:lpstr>Franklin Gothic Medium</vt:lpstr>
      <vt:lpstr>Times New Roman</vt:lpstr>
      <vt:lpstr>Tw Cen MT</vt:lpstr>
      <vt:lpstr>Droplet</vt:lpstr>
      <vt:lpstr>PowerPoint Presentation</vt:lpstr>
      <vt:lpstr>PowerPoint Presentation</vt:lpstr>
      <vt:lpstr>AHMEDABAD M.C. 21-23</vt:lpstr>
      <vt:lpstr>AHMEDNAGAR M.C. 21-23</vt:lpstr>
      <vt:lpstr>BANGALORE M.C. 21-23</vt:lpstr>
      <vt:lpstr>BHARUCH M.C. 21-23</vt:lpstr>
      <vt:lpstr>BHARUCH M.C. 21-23</vt:lpstr>
      <vt:lpstr>BHOPAL M.C. 21-23</vt:lpstr>
      <vt:lpstr>CHENNAI M.C. 21-23</vt:lpstr>
      <vt:lpstr>CHAROTAR M.C. 21-23</vt:lpstr>
      <vt:lpstr>COIMBATORE M.C. 21-23</vt:lpstr>
      <vt:lpstr>CHANDIGARH M.C. 21-23</vt:lpstr>
      <vt:lpstr>DELHI M.C. 21-23</vt:lpstr>
      <vt:lpstr>GOA M.C. 21-23</vt:lpstr>
      <vt:lpstr>GOA M.C. 21-23</vt:lpstr>
      <vt:lpstr>HYDERABAD M.C. 21-23</vt:lpstr>
      <vt:lpstr>HYDERABAD M.C. 21-23</vt:lpstr>
      <vt:lpstr>INDORE M.C. 21-23</vt:lpstr>
      <vt:lpstr>INDORE M.C. 21-23</vt:lpstr>
      <vt:lpstr>JAIPUR M.C. 21-23</vt:lpstr>
      <vt:lpstr>JAIPUR M.C. 21-23</vt:lpstr>
      <vt:lpstr>KERALA M.C. 21-23</vt:lpstr>
      <vt:lpstr>KOLHAPUR M.C. 21-23</vt:lpstr>
      <vt:lpstr>LUCKNOW M.C. 21-23</vt:lpstr>
      <vt:lpstr>MARATHWADA M.C. 21-23</vt:lpstr>
      <vt:lpstr>MUMBAI M.C. 21-23</vt:lpstr>
      <vt:lpstr>MANGALORE M.C. 21-23</vt:lpstr>
      <vt:lpstr>PUNE M.C. 21-23</vt:lpstr>
      <vt:lpstr>PUNE M.C. 21-23</vt:lpstr>
      <vt:lpstr>NASHIK M.C. 21-23</vt:lpstr>
      <vt:lpstr>NAGPUR M.C. 21-23</vt:lpstr>
      <vt:lpstr>NAGPUR M.C. 21-23</vt:lpstr>
      <vt:lpstr>RAIPUR M.C. 21-23</vt:lpstr>
      <vt:lpstr>SAURASHTRA M.C. 21-23</vt:lpstr>
      <vt:lpstr>SAURASHTRA M.C. 21-23</vt:lpstr>
      <vt:lpstr>SURAT M.C. 21-23</vt:lpstr>
      <vt:lpstr>SURAT M.C. 21-23</vt:lpstr>
      <vt:lpstr>THANE M.C. 21-23</vt:lpstr>
      <vt:lpstr>THANE M.C. 21-23</vt:lpstr>
      <vt:lpstr>VADODARA M.C. 21-23</vt:lpstr>
      <vt:lpstr>PowerPoint Presentation</vt:lpstr>
      <vt:lpstr>VIZAG M.C. 21-23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AMRAVATHI MANAGING COMMITTEE</dc:title>
  <dc:creator>IIID</dc:creator>
  <cp:lastModifiedBy>IIID</cp:lastModifiedBy>
  <cp:revision>776</cp:revision>
  <dcterms:created xsi:type="dcterms:W3CDTF">2021-12-06T07:24:44Z</dcterms:created>
  <dcterms:modified xsi:type="dcterms:W3CDTF">2021-12-31T09:11:17Z</dcterms:modified>
</cp:coreProperties>
</file>